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85" r:id="rId3"/>
    <p:sldId id="286" r:id="rId4"/>
    <p:sldId id="289" r:id="rId5"/>
    <p:sldId id="295" r:id="rId6"/>
    <p:sldId id="296" r:id="rId7"/>
    <p:sldId id="298" r:id="rId8"/>
    <p:sldId id="308" r:id="rId9"/>
    <p:sldId id="310" r:id="rId10"/>
    <p:sldId id="312" r:id="rId11"/>
    <p:sldId id="297" r:id="rId12"/>
    <p:sldId id="299" r:id="rId13"/>
    <p:sldId id="313" r:id="rId14"/>
    <p:sldId id="314" r:id="rId15"/>
    <p:sldId id="287" r:id="rId16"/>
    <p:sldId id="290" r:id="rId17"/>
    <p:sldId id="315" r:id="rId18"/>
    <p:sldId id="335" r:id="rId19"/>
    <p:sldId id="319" r:id="rId20"/>
    <p:sldId id="316" r:id="rId21"/>
    <p:sldId id="317" r:id="rId22"/>
    <p:sldId id="318" r:id="rId23"/>
    <p:sldId id="320" r:id="rId24"/>
    <p:sldId id="321" r:id="rId25"/>
    <p:sldId id="327" r:id="rId26"/>
    <p:sldId id="322" r:id="rId27"/>
    <p:sldId id="333" r:id="rId28"/>
    <p:sldId id="328" r:id="rId29"/>
    <p:sldId id="329" r:id="rId30"/>
    <p:sldId id="330" r:id="rId31"/>
    <p:sldId id="326" r:id="rId32"/>
    <p:sldId id="334" r:id="rId33"/>
    <p:sldId id="337" r:id="rId34"/>
    <p:sldId id="338" r:id="rId35"/>
    <p:sldId id="341" r:id="rId36"/>
    <p:sldId id="342" r:id="rId37"/>
    <p:sldId id="339" r:id="rId38"/>
    <p:sldId id="283" r:id="rId39"/>
    <p:sldId id="292" r:id="rId40"/>
    <p:sldId id="305" r:id="rId41"/>
    <p:sldId id="306" r:id="rId42"/>
    <p:sldId id="307" r:id="rId43"/>
    <p:sldId id="284" r:id="rId44"/>
    <p:sldId id="293" r:id="rId45"/>
    <p:sldId id="300" r:id="rId46"/>
    <p:sldId id="303" r:id="rId47"/>
    <p:sldId id="302" r:id="rId48"/>
    <p:sldId id="266" r:id="rId49"/>
  </p:sldIdLst>
  <p:sldSz cx="18288000" cy="10287000"/>
  <p:notesSz cx="6858000" cy="9144000"/>
  <p:embeddedFontLst>
    <p:embeddedFont>
      <p:font typeface="Calibri" panose="020F0502020204030204" pitchFamily="34" charset="0"/>
      <p:regular r:id="rId50"/>
      <p:bold r:id="rId51"/>
      <p:italic r:id="rId52"/>
      <p:boldItalic r:id="rId53"/>
    </p:embeddedFont>
    <p:embeddedFont>
      <p:font typeface="Cambria Math" panose="02040503050406030204" pitchFamily="18" charset="0"/>
      <p:regular r:id="rId54"/>
    </p:embeddedFont>
    <p:embeddedFont>
      <p:font typeface="DM Sans" panose="020B0604020202020204" charset="0"/>
      <p:regular r:id="rId55"/>
    </p:embeddedFont>
    <p:embeddedFont>
      <p:font typeface="Goudy Old Style" panose="02020502050305020303" pitchFamily="18" charset="0"/>
      <p:regular r:id="rId56"/>
      <p:bold r:id="rId57"/>
      <p:italic r:id="rId58"/>
    </p:embeddedFont>
    <p:embeddedFont>
      <p:font typeface="Repo Bold Bold" panose="020B0604020202020204" charset="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20" autoAdjust="0"/>
    <p:restoredTop sz="94622" autoAdjust="0"/>
  </p:normalViewPr>
  <p:slideViewPr>
    <p:cSldViewPr>
      <p:cViewPr varScale="1">
        <p:scale>
          <a:sx n="42" d="100"/>
          <a:sy n="42" d="100"/>
        </p:scale>
        <p:origin x="748"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hyperlink" Target="https://www.youtube.com/watch?v=V1eYniJ0Rnk&amp;ab_channel=TwoMinutePapers"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www.youtube.com/watch?v=z-2q1eMAwps&amp;t=17s&amp;ab_channel=PeterPastor" TargetMode="External"/><Relationship Id="rId5" Type="http://schemas.openxmlformats.org/officeDocument/2006/relationships/image" Target="../media/image7.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3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3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4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7.sv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600200" y="2628900"/>
            <a:ext cx="15325516" cy="5747068"/>
          </a:xfrm>
          <a:custGeom>
            <a:avLst/>
            <a:gdLst/>
            <a:ahLst/>
            <a:cxnLst/>
            <a:rect l="l" t="t" r="r" b="b"/>
            <a:pathLst>
              <a:path w="15325516" h="5747068">
                <a:moveTo>
                  <a:pt x="0" y="0"/>
                </a:moveTo>
                <a:lnTo>
                  <a:pt x="15325516" y="0"/>
                </a:lnTo>
                <a:lnTo>
                  <a:pt x="15325516" y="5747068"/>
                </a:lnTo>
                <a:lnTo>
                  <a:pt x="0" y="57470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a:p>
            <a:endParaRPr lang="en-US" dirty="0"/>
          </a:p>
          <a:p>
            <a:endParaRPr lang="en-US" dirty="0"/>
          </a:p>
          <a:p>
            <a:endParaRPr lang="en-US" dirty="0"/>
          </a:p>
          <a:p>
            <a:r>
              <a:rPr lang="en-US" dirty="0"/>
              <a:t>                                       </a:t>
            </a:r>
          </a:p>
        </p:txBody>
      </p:sp>
      <p:sp>
        <p:nvSpPr>
          <p:cNvPr id="9" name="Freeform 9"/>
          <p:cNvSpPr/>
          <p:nvPr/>
        </p:nvSpPr>
        <p:spPr>
          <a:xfrm>
            <a:off x="6477000" y="5095852"/>
            <a:ext cx="4809948" cy="577194"/>
          </a:xfrm>
          <a:custGeom>
            <a:avLst/>
            <a:gdLst/>
            <a:ahLst/>
            <a:cxnLst/>
            <a:rect l="l" t="t" r="r" b="b"/>
            <a:pathLst>
              <a:path w="4809948" h="577194">
                <a:moveTo>
                  <a:pt x="0" y="0"/>
                </a:moveTo>
                <a:lnTo>
                  <a:pt x="4809948" y="0"/>
                </a:lnTo>
                <a:lnTo>
                  <a:pt x="4809948" y="577194"/>
                </a:lnTo>
                <a:lnTo>
                  <a:pt x="0" y="5771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6096000" y="5890984"/>
            <a:ext cx="5833974" cy="1698285"/>
          </a:xfrm>
          <a:prstGeom prst="rect">
            <a:avLst/>
          </a:prstGeom>
        </p:spPr>
        <p:txBody>
          <a:bodyPr wrap="square" lIns="0" tIns="0" rIns="0" bIns="0" rtlCol="0" anchor="t">
            <a:spAutoFit/>
          </a:bodyPr>
          <a:lstStyle/>
          <a:p>
            <a:pPr algn="ctr">
              <a:lnSpc>
                <a:spcPts val="4404"/>
              </a:lnSpc>
            </a:pPr>
            <a:r>
              <a:rPr lang="en-US" sz="4000" b="1" spc="-31" dirty="0">
                <a:solidFill>
                  <a:srgbClr val="000000"/>
                </a:solidFill>
                <a:latin typeface="DM Sans"/>
              </a:rPr>
              <a:t>Lecture 1 (17/08/2023)</a:t>
            </a:r>
          </a:p>
          <a:p>
            <a:pPr algn="ctr">
              <a:lnSpc>
                <a:spcPts val="4404"/>
              </a:lnSpc>
            </a:pPr>
            <a:endParaRPr lang="en-US" sz="3146" b="1" spc="-31" dirty="0">
              <a:solidFill>
                <a:srgbClr val="000000"/>
              </a:solidFill>
              <a:latin typeface="DM Sans"/>
            </a:endParaRPr>
          </a:p>
          <a:p>
            <a:pPr algn="ctr">
              <a:lnSpc>
                <a:spcPts val="4404"/>
              </a:lnSpc>
            </a:pPr>
            <a:r>
              <a:rPr lang="en-US" sz="4000" b="1" spc="-31" dirty="0">
                <a:solidFill>
                  <a:srgbClr val="000000"/>
                </a:solidFill>
                <a:latin typeface="DM Sans"/>
              </a:rPr>
              <a:t>Instructor: Gourav Saha</a:t>
            </a:r>
          </a:p>
        </p:txBody>
      </p:sp>
      <p:pic>
        <p:nvPicPr>
          <p:cNvPr id="1026" name="Picture 2" descr="https://upload.wikimedia.org/wikipedia/commons/7/76/Mahindra_University.png">
            <a:extLst>
              <a:ext uri="{FF2B5EF4-FFF2-40B4-BE49-F238E27FC236}">
                <a16:creationId xmlns:a16="http://schemas.microsoft.com/office/drawing/2014/main" id="{3ABCF9E0-9E6A-410E-A340-E19F9723DE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0" y="291519"/>
            <a:ext cx="5061425" cy="13326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B575942-5BE9-4B45-9608-93B9E04BEF3C}"/>
              </a:ext>
            </a:extLst>
          </p:cNvPr>
          <p:cNvSpPr txBox="1"/>
          <p:nvPr/>
        </p:nvSpPr>
        <p:spPr>
          <a:xfrm>
            <a:off x="2535776" y="3052108"/>
            <a:ext cx="13216448" cy="1938992"/>
          </a:xfrm>
          <a:prstGeom prst="rect">
            <a:avLst/>
          </a:prstGeom>
          <a:noFill/>
        </p:spPr>
        <p:txBody>
          <a:bodyPr wrap="square" rtlCol="0">
            <a:spAutoFit/>
          </a:bodyPr>
          <a:lstStyle/>
          <a:p>
            <a:pPr algn="ctr"/>
            <a:r>
              <a:rPr lang="en-US" sz="6000" dirty="0">
                <a:latin typeface="Repo Bold Bold" panose="020B0604020202020204" charset="0"/>
              </a:rPr>
              <a:t>Reinforcement Learning and Autonomous Systems (AI 4102)</a:t>
            </a:r>
          </a:p>
        </p:txBody>
      </p:sp>
    </p:spTree>
    <p:extLst>
      <p:ext uri="{BB962C8B-B14F-4D97-AF65-F5344CB8AC3E}">
        <p14:creationId xmlns:p14="http://schemas.microsoft.com/office/powerpoint/2010/main" val="3150815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144000" y="1384286"/>
            <a:ext cx="89916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mc:AlternateContent xmlns:mc="http://schemas.openxmlformats.org/markup-compatibility/2006" xmlns:a14="http://schemas.microsoft.com/office/drawing/2010/main">
        <mc:Choice Requires="a14">
          <p:sp>
            <p:nvSpPr>
              <p:cNvPr id="10" name="TextBox 8">
                <a:extLst>
                  <a:ext uri="{FF2B5EF4-FFF2-40B4-BE49-F238E27FC236}">
                    <a16:creationId xmlns:a16="http://schemas.microsoft.com/office/drawing/2014/main" id="{5A578377-FC0B-4D12-95F3-6BC61301BF16}"/>
                  </a:ext>
                </a:extLst>
              </p:cNvPr>
              <p:cNvSpPr txBox="1"/>
              <p:nvPr/>
            </p:nvSpPr>
            <p:spPr>
              <a:xfrm>
                <a:off x="9296400" y="2348174"/>
                <a:ext cx="8686800" cy="7851124"/>
              </a:xfrm>
              <a:prstGeom prst="rect">
                <a:avLst/>
              </a:prstGeom>
            </p:spPr>
            <p:txBody>
              <a:bodyPr wrap="square" lIns="0" tIns="0" rIns="0" bIns="0" rtlCol="0" anchor="t">
                <a:spAutoFit/>
              </a:bodyPr>
              <a:lstStyle/>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RL setup is often visualized as an </a:t>
                </a:r>
                <a:r>
                  <a:rPr lang="en-US" sz="3600" b="1" spc="-25" dirty="0">
                    <a:solidFill>
                      <a:srgbClr val="0070C0"/>
                    </a:solidFill>
                    <a:latin typeface="Goudy Old Style" panose="02020502050305020303" pitchFamily="18" charset="0"/>
                  </a:rPr>
                  <a:t>interaction</a:t>
                </a:r>
                <a:r>
                  <a:rPr lang="en-US" sz="3600" spc="-25" dirty="0">
                    <a:solidFill>
                      <a:srgbClr val="000000"/>
                    </a:solidFill>
                    <a:latin typeface="Goudy Old Style" panose="02020502050305020303" pitchFamily="18" charset="0"/>
                  </a:rPr>
                  <a:t> between an </a:t>
                </a:r>
                <a:r>
                  <a:rPr lang="en-US" sz="3600" b="1" spc="-25" dirty="0">
                    <a:solidFill>
                      <a:srgbClr val="0070C0"/>
                    </a:solidFill>
                    <a:latin typeface="Goudy Old Style" panose="02020502050305020303" pitchFamily="18" charset="0"/>
                  </a:rPr>
                  <a:t>agent</a:t>
                </a:r>
                <a:r>
                  <a:rPr lang="en-US" sz="3600" spc="-25" dirty="0">
                    <a:solidFill>
                      <a:srgbClr val="000000"/>
                    </a:solidFill>
                    <a:latin typeface="Goudy Old Style" panose="02020502050305020303" pitchFamily="18" charset="0"/>
                  </a:rPr>
                  <a:t> and an </a:t>
                </a:r>
                <a:r>
                  <a:rPr lang="en-US" sz="3600" b="1" spc="-25" dirty="0">
                    <a:solidFill>
                      <a:srgbClr val="0070C0"/>
                    </a:solidFill>
                    <a:latin typeface="Goudy Old Style" panose="02020502050305020303" pitchFamily="18" charset="0"/>
                  </a:rPr>
                  <a:t>environment</a:t>
                </a:r>
                <a:r>
                  <a:rPr lang="en-US" sz="3600" spc="-25" dirty="0">
                    <a:solidFill>
                      <a:srgbClr val="000000"/>
                    </a:solidFill>
                    <a:latin typeface="Goudy Old Style" panose="02020502050305020303" pitchFamily="18" charset="0"/>
                  </a:rPr>
                  <a:t>.</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In time slot </a:t>
                </a:r>
                <a14:m>
                  <m:oMath xmlns:m="http://schemas.openxmlformats.org/officeDocument/2006/math">
                    <m:r>
                      <a:rPr lang="en-US" sz="3600" b="0" i="1" spc="-25" smtClean="0">
                        <a:solidFill>
                          <a:srgbClr val="000000"/>
                        </a:solidFill>
                        <a:latin typeface="Cambria Math" panose="02040503050406030204" pitchFamily="18" charset="0"/>
                      </a:rPr>
                      <m:t>𝑡</m:t>
                    </m:r>
                  </m:oMath>
                </a14:m>
                <a:r>
                  <a:rPr lang="en-US" sz="3600" spc="-25" dirty="0">
                    <a:solidFill>
                      <a:srgbClr val="000000"/>
                    </a:solidFill>
                    <a:latin typeface="Goudy Old Style" panose="02020502050305020303" pitchFamily="18" charset="0"/>
                  </a:rPr>
                  <a:t>:</a:t>
                </a:r>
              </a:p>
              <a:p>
                <a:pPr marL="1200150" lvl="1" indent="-742950">
                  <a:lnSpc>
                    <a:spcPts val="3616"/>
                  </a:lnSpc>
                  <a:spcBef>
                    <a:spcPct val="0"/>
                  </a:spcBef>
                  <a:buFont typeface="+mj-lt"/>
                  <a:buAutoNum type="arabicPeriod"/>
                </a:pPr>
                <a:r>
                  <a:rPr lang="en-US" sz="3600" spc="-25" dirty="0">
                    <a:solidFill>
                      <a:srgbClr val="000000"/>
                    </a:solidFill>
                    <a:latin typeface="Goudy Old Style" panose="02020502050305020303" pitchFamily="18" charset="0"/>
                  </a:rPr>
                  <a:t>The agent makes an observation </a:t>
                </a:r>
                <a14:m>
                  <m:oMath xmlns:m="http://schemas.openxmlformats.org/officeDocument/2006/math">
                    <m:sSub>
                      <m:sSubPr>
                        <m:ctrlPr>
                          <a:rPr lang="en-US" sz="3600" i="1" spc="-25" smtClean="0">
                            <a:solidFill>
                              <a:srgbClr val="000000"/>
                            </a:solidFill>
                            <a:latin typeface="Cambria Math" panose="02040503050406030204" pitchFamily="18" charset="0"/>
                          </a:rPr>
                        </m:ctrlPr>
                      </m:sSubPr>
                      <m:e>
                        <m:r>
                          <a:rPr lang="en-US" sz="3600" b="0" i="1" spc="-25" smtClean="0">
                            <a:solidFill>
                              <a:srgbClr val="000000"/>
                            </a:solidFill>
                            <a:latin typeface="Cambria Math" panose="02040503050406030204" pitchFamily="18" charset="0"/>
                          </a:rPr>
                          <m:t>𝑜</m:t>
                        </m:r>
                      </m:e>
                      <m:sub>
                        <m:r>
                          <a:rPr lang="en-US" sz="3600" b="0" i="1" spc="-25" smtClean="0">
                            <a:solidFill>
                              <a:srgbClr val="000000"/>
                            </a:solidFill>
                            <a:latin typeface="Cambria Math" panose="02040503050406030204" pitchFamily="18" charset="0"/>
                          </a:rPr>
                          <m:t>𝑡</m:t>
                        </m:r>
                      </m:sub>
                    </m:sSub>
                  </m:oMath>
                </a14:m>
                <a:r>
                  <a:rPr lang="en-US" sz="3600" spc="-25" dirty="0">
                    <a:solidFill>
                      <a:srgbClr val="000000"/>
                    </a:solidFill>
                    <a:latin typeface="Goudy Old Style" panose="02020502050305020303" pitchFamily="18" charset="0"/>
                  </a:rPr>
                  <a:t> about the environment.</a:t>
                </a:r>
              </a:p>
              <a:p>
                <a:pPr marL="1200150" lvl="1" indent="-742950">
                  <a:lnSpc>
                    <a:spcPts val="3616"/>
                  </a:lnSpc>
                  <a:spcBef>
                    <a:spcPct val="0"/>
                  </a:spcBef>
                  <a:buFont typeface="+mj-lt"/>
                  <a:buAutoNum type="arabicPeriod"/>
                </a:pPr>
                <a:r>
                  <a:rPr lang="en-US" sz="3600" spc="-25" dirty="0">
                    <a:solidFill>
                      <a:srgbClr val="000000"/>
                    </a:solidFill>
                    <a:latin typeface="Goudy Old Style" panose="02020502050305020303" pitchFamily="18" charset="0"/>
                  </a:rPr>
                  <a:t>Based on this observation, it takes an action </a:t>
                </a:r>
                <a14:m>
                  <m:oMath xmlns:m="http://schemas.openxmlformats.org/officeDocument/2006/math">
                    <m:sSub>
                      <m:sSubPr>
                        <m:ctrlPr>
                          <a:rPr lang="en-US" sz="3600" i="1" spc="-25" smtClean="0">
                            <a:solidFill>
                              <a:srgbClr val="000000"/>
                            </a:solidFill>
                            <a:latin typeface="Cambria Math" panose="02040503050406030204" pitchFamily="18" charset="0"/>
                          </a:rPr>
                        </m:ctrlPr>
                      </m:sSubPr>
                      <m:e>
                        <m:r>
                          <a:rPr lang="en-US" sz="3600" b="0" i="1" spc="-25" smtClean="0">
                            <a:solidFill>
                              <a:srgbClr val="000000"/>
                            </a:solidFill>
                            <a:latin typeface="Cambria Math" panose="02040503050406030204" pitchFamily="18" charset="0"/>
                          </a:rPr>
                          <m:t>𝑎</m:t>
                        </m:r>
                      </m:e>
                      <m:sub>
                        <m:r>
                          <a:rPr lang="en-US" sz="3600" b="0" i="1" spc="-25" smtClean="0">
                            <a:solidFill>
                              <a:srgbClr val="000000"/>
                            </a:solidFill>
                            <a:latin typeface="Cambria Math" panose="02040503050406030204" pitchFamily="18" charset="0"/>
                          </a:rPr>
                          <m:t>𝑡</m:t>
                        </m:r>
                      </m:sub>
                    </m:sSub>
                  </m:oMath>
                </a14:m>
                <a:r>
                  <a:rPr lang="en-US" sz="3600" spc="-25" dirty="0">
                    <a:solidFill>
                      <a:srgbClr val="000000"/>
                    </a:solidFill>
                    <a:latin typeface="Goudy Old Style" panose="02020502050305020303" pitchFamily="18" charset="0"/>
                  </a:rPr>
                  <a:t>.</a:t>
                </a:r>
              </a:p>
              <a:p>
                <a:pPr marL="1200150" lvl="1" indent="-742950">
                  <a:lnSpc>
                    <a:spcPts val="3616"/>
                  </a:lnSpc>
                  <a:spcBef>
                    <a:spcPct val="0"/>
                  </a:spcBef>
                  <a:buFont typeface="+mj-lt"/>
                  <a:buAutoNum type="arabicPeriod"/>
                </a:pPr>
                <a:r>
                  <a:rPr lang="en-US" sz="3600" spc="-25" dirty="0">
                    <a:solidFill>
                      <a:srgbClr val="000000"/>
                    </a:solidFill>
                    <a:latin typeface="Goudy Old Style" panose="02020502050305020303" pitchFamily="18" charset="0"/>
                  </a:rPr>
                  <a:t>Based on the action </a:t>
                </a:r>
                <a14:m>
                  <m:oMath xmlns:m="http://schemas.openxmlformats.org/officeDocument/2006/math">
                    <m:sSub>
                      <m:sSubPr>
                        <m:ctrlPr>
                          <a:rPr lang="en-US" sz="3600" i="1" spc="-25">
                            <a:solidFill>
                              <a:srgbClr val="000000"/>
                            </a:solidFill>
                            <a:latin typeface="Cambria Math" panose="02040503050406030204" pitchFamily="18" charset="0"/>
                          </a:rPr>
                        </m:ctrlPr>
                      </m:sSubPr>
                      <m:e>
                        <m:r>
                          <a:rPr lang="en-US" sz="3600" i="1" spc="-25">
                            <a:solidFill>
                              <a:srgbClr val="000000"/>
                            </a:solidFill>
                            <a:latin typeface="Cambria Math" panose="02040503050406030204" pitchFamily="18" charset="0"/>
                          </a:rPr>
                          <m:t>𝑎</m:t>
                        </m:r>
                      </m:e>
                      <m:sub>
                        <m:r>
                          <a:rPr lang="en-US" sz="3600" i="1" spc="-25">
                            <a:solidFill>
                              <a:srgbClr val="000000"/>
                            </a:solidFill>
                            <a:latin typeface="Cambria Math" panose="02040503050406030204" pitchFamily="18" charset="0"/>
                          </a:rPr>
                          <m:t>𝑡</m:t>
                        </m:r>
                      </m:sub>
                    </m:sSub>
                  </m:oMath>
                </a14:m>
                <a:r>
                  <a:rPr lang="en-US" sz="3600" b="0" spc="-25" dirty="0">
                    <a:solidFill>
                      <a:srgbClr val="000000"/>
                    </a:solidFill>
                    <a:latin typeface="Goudy Old Style" panose="02020502050305020303" pitchFamily="18" charset="0"/>
                  </a:rPr>
                  <a:t>:</a:t>
                </a:r>
              </a:p>
              <a:p>
                <a:pPr marL="1657350" lvl="2" indent="-742950">
                  <a:lnSpc>
                    <a:spcPts val="3616"/>
                  </a:lnSpc>
                  <a:spcBef>
                    <a:spcPct val="0"/>
                  </a:spcBef>
                  <a:buFont typeface="+mj-lt"/>
                  <a:buAutoNum type="alphaLcParenR"/>
                </a:pPr>
                <a:r>
                  <a:rPr lang="en-US" sz="3600" spc="-25" dirty="0">
                    <a:solidFill>
                      <a:srgbClr val="000000"/>
                    </a:solidFill>
                    <a:latin typeface="Goudy Old Style" panose="02020502050305020303" pitchFamily="18" charset="0"/>
                  </a:rPr>
                  <a:t>The agent will get a reward </a:t>
                </a:r>
                <a14:m>
                  <m:oMath xmlns:m="http://schemas.openxmlformats.org/officeDocument/2006/math">
                    <m:sSub>
                      <m:sSubPr>
                        <m:ctrlPr>
                          <a:rPr lang="en-US" sz="3600" i="1" spc="-25" smtClean="0">
                            <a:solidFill>
                              <a:srgbClr val="000000"/>
                            </a:solidFill>
                            <a:latin typeface="Cambria Math" panose="02040503050406030204" pitchFamily="18" charset="0"/>
                          </a:rPr>
                        </m:ctrlPr>
                      </m:sSubPr>
                      <m:e>
                        <m:r>
                          <a:rPr lang="en-US" sz="3600" b="0" i="1" spc="-25" smtClean="0">
                            <a:solidFill>
                              <a:srgbClr val="000000"/>
                            </a:solidFill>
                            <a:latin typeface="Cambria Math" panose="02040503050406030204" pitchFamily="18" charset="0"/>
                          </a:rPr>
                          <m:t>𝑟</m:t>
                        </m:r>
                      </m:e>
                      <m:sub>
                        <m:r>
                          <a:rPr lang="en-US" sz="3600" b="0" i="1" spc="-25" smtClean="0">
                            <a:solidFill>
                              <a:srgbClr val="000000"/>
                            </a:solidFill>
                            <a:latin typeface="Cambria Math" panose="02040503050406030204" pitchFamily="18" charset="0"/>
                          </a:rPr>
                          <m:t>𝑡</m:t>
                        </m:r>
                      </m:sub>
                    </m:sSub>
                  </m:oMath>
                </a14:m>
                <a:r>
                  <a:rPr lang="en-US" sz="3600" spc="-25" dirty="0">
                    <a:solidFill>
                      <a:srgbClr val="000000"/>
                    </a:solidFill>
                    <a:latin typeface="Goudy Old Style" panose="02020502050305020303" pitchFamily="18" charset="0"/>
                  </a:rPr>
                  <a:t>.</a:t>
                </a:r>
              </a:p>
              <a:p>
                <a:pPr marL="1657350" lvl="2" indent="-742950">
                  <a:lnSpc>
                    <a:spcPts val="3616"/>
                  </a:lnSpc>
                  <a:spcBef>
                    <a:spcPct val="0"/>
                  </a:spcBef>
                  <a:buFont typeface="+mj-lt"/>
                  <a:buAutoNum type="alphaLcParenR"/>
                </a:pPr>
                <a:r>
                  <a:rPr lang="en-US" sz="3600" spc="-25" dirty="0">
                    <a:solidFill>
                      <a:srgbClr val="000000"/>
                    </a:solidFill>
                    <a:latin typeface="Goudy Old Style" panose="02020502050305020303" pitchFamily="18" charset="0"/>
                  </a:rPr>
                  <a:t>The </a:t>
                </a:r>
                <a:r>
                  <a:rPr lang="en-US" sz="3600" b="1" spc="-25" dirty="0">
                    <a:solidFill>
                      <a:srgbClr val="0070C0"/>
                    </a:solidFill>
                    <a:latin typeface="Goudy Old Style" panose="02020502050305020303" pitchFamily="18" charset="0"/>
                  </a:rPr>
                  <a:t>environment will change</a:t>
                </a:r>
                <a:r>
                  <a:rPr lang="en-US" sz="3600" spc="-25" dirty="0">
                    <a:solidFill>
                      <a:srgbClr val="000000"/>
                    </a:solidFill>
                    <a:latin typeface="Goudy Old Style" panose="02020502050305020303" pitchFamily="18" charset="0"/>
                  </a:rPr>
                  <a:t> in time slot </a:t>
                </a:r>
                <a14:m>
                  <m:oMath xmlns:m="http://schemas.openxmlformats.org/officeDocument/2006/math">
                    <m:r>
                      <a:rPr lang="en-US" sz="3600" b="0" i="1" spc="-25" smtClean="0">
                        <a:solidFill>
                          <a:srgbClr val="000000"/>
                        </a:solidFill>
                        <a:latin typeface="Cambria Math" panose="02040503050406030204" pitchFamily="18" charset="0"/>
                      </a:rPr>
                      <m:t>𝑡</m:t>
                    </m:r>
                    <m:r>
                      <a:rPr lang="en-US" sz="3600" b="0" i="1" spc="-25" smtClean="0">
                        <a:solidFill>
                          <a:srgbClr val="000000"/>
                        </a:solidFill>
                        <a:latin typeface="Cambria Math" panose="02040503050406030204" pitchFamily="18" charset="0"/>
                      </a:rPr>
                      <m:t>+1</m:t>
                    </m:r>
                  </m:oMath>
                </a14:m>
                <a:r>
                  <a:rPr lang="en-US" sz="3600" spc="-25" dirty="0">
                    <a:solidFill>
                      <a:srgbClr val="000000"/>
                    </a:solidFill>
                    <a:latin typeface="Goudy Old Style" panose="02020502050305020303" pitchFamily="18" charset="0"/>
                  </a:rPr>
                  <a:t>. Hence, the requirement of the </a:t>
                </a:r>
                <a:r>
                  <a:rPr lang="en-US" sz="3600" b="1" spc="-25" dirty="0">
                    <a:solidFill>
                      <a:srgbClr val="0070C0"/>
                    </a:solidFill>
                    <a:latin typeface="Goudy Old Style" panose="02020502050305020303" pitchFamily="18" charset="0"/>
                  </a:rPr>
                  <a:t>planning step</a:t>
                </a:r>
                <a:r>
                  <a:rPr lang="en-US" sz="3600" spc="-25" dirty="0">
                    <a:solidFill>
                      <a:srgbClr val="000000"/>
                    </a:solidFill>
                    <a:latin typeface="Goudy Old Style" panose="02020502050305020303" pitchFamily="18" charset="0"/>
                  </a:rPr>
                  <a:t>.</a:t>
                </a:r>
              </a:p>
              <a:p>
                <a:pPr marL="1200150" lvl="1" indent="-742950">
                  <a:lnSpc>
                    <a:spcPts val="3616"/>
                  </a:lnSpc>
                  <a:spcBef>
                    <a:spcPct val="0"/>
                  </a:spcBef>
                  <a:buFont typeface="+mj-lt"/>
                  <a:buAutoNum type="arabicPeriod"/>
                </a:pPr>
                <a:r>
                  <a:rPr lang="en-US" sz="3600" spc="-25" dirty="0">
                    <a:solidFill>
                      <a:srgbClr val="000000"/>
                    </a:solidFill>
                    <a:latin typeface="Goudy Old Style" panose="02020502050305020303" pitchFamily="18" charset="0"/>
                  </a:rPr>
                  <a:t>Based on the reward, the agent will update it’s strategy to take actions. </a:t>
                </a:r>
                <a:r>
                  <a:rPr lang="en-US" sz="3600" b="1" spc="-25" dirty="0">
                    <a:solidFill>
                      <a:srgbClr val="0070C0"/>
                    </a:solidFill>
                    <a:latin typeface="Goudy Old Style" panose="02020502050305020303" pitchFamily="18" charset="0"/>
                  </a:rPr>
                  <a:t>The learning step</a:t>
                </a:r>
                <a:r>
                  <a:rPr lang="en-US" sz="3600" spc="-25" dirty="0">
                    <a:solidFill>
                      <a:srgbClr val="000000"/>
                    </a:solidFill>
                    <a:latin typeface="Goudy Old Style" panose="02020502050305020303" pitchFamily="18" charset="0"/>
                  </a:rPr>
                  <a:t>.</a:t>
                </a: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p:txBody>
          </p:sp>
        </mc:Choice>
        <mc:Fallback xmlns="">
          <p:sp>
            <p:nvSpPr>
              <p:cNvPr id="10" name="TextBox 8">
                <a:extLst>
                  <a:ext uri="{FF2B5EF4-FFF2-40B4-BE49-F238E27FC236}">
                    <a16:creationId xmlns:a16="http://schemas.microsoft.com/office/drawing/2014/main" id="{5A578377-FC0B-4D12-95F3-6BC61301BF16}"/>
                  </a:ext>
                </a:extLst>
              </p:cNvPr>
              <p:cNvSpPr txBox="1">
                <a:spLocks noRot="1" noChangeAspect="1" noMove="1" noResize="1" noEditPoints="1" noAdjustHandles="1" noChangeArrowheads="1" noChangeShapeType="1" noTextEdit="1"/>
              </p:cNvSpPr>
              <p:nvPr/>
            </p:nvSpPr>
            <p:spPr>
              <a:xfrm>
                <a:off x="9296400" y="2348174"/>
                <a:ext cx="8686800" cy="7851124"/>
              </a:xfrm>
              <a:prstGeom prst="rect">
                <a:avLst/>
              </a:prstGeom>
              <a:blipFill>
                <a:blip r:embed="rId4"/>
                <a:stretch>
                  <a:fillRect l="-2947" t="-2950" r="-2877"/>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dirty="0">
                <a:solidFill>
                  <a:srgbClr val="000000"/>
                </a:solidFill>
                <a:latin typeface="Repo Bold Bold"/>
              </a:rPr>
              <a:t>What is Reinforcement Learning?</a:t>
            </a:r>
            <a:endParaRPr lang="en-US" sz="6000" u="none" strike="noStrike" dirty="0">
              <a:solidFill>
                <a:srgbClr val="000000"/>
              </a:solidFill>
              <a:latin typeface="Repo Bold Bold"/>
            </a:endParaRPr>
          </a:p>
        </p:txBody>
      </p:sp>
      <p:sp>
        <p:nvSpPr>
          <p:cNvPr id="5" name="Oval 4">
            <a:extLst>
              <a:ext uri="{FF2B5EF4-FFF2-40B4-BE49-F238E27FC236}">
                <a16:creationId xmlns:a16="http://schemas.microsoft.com/office/drawing/2014/main" id="{908B34B1-1235-4285-9FD8-A590CB9D677B}"/>
              </a:ext>
            </a:extLst>
          </p:cNvPr>
          <p:cNvSpPr/>
          <p:nvPr/>
        </p:nvSpPr>
        <p:spPr>
          <a:xfrm>
            <a:off x="10972800" y="6591300"/>
            <a:ext cx="5791200" cy="205740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CFB9B41C-6F23-4236-8672-413476B1ADE7}"/>
              </a:ext>
            </a:extLst>
          </p:cNvPr>
          <p:cNvSpPr/>
          <p:nvPr/>
        </p:nvSpPr>
        <p:spPr>
          <a:xfrm rot="18681086">
            <a:off x="9765819" y="2763994"/>
            <a:ext cx="1258683" cy="4661882"/>
          </a:xfrm>
          <a:prstGeom prst="downArrow">
            <a:avLst>
              <a:gd name="adj1" fmla="val 22012"/>
              <a:gd name="adj2" fmla="val 70767"/>
            </a:avLst>
          </a:prstGeom>
          <a:solidFill>
            <a:srgbClr val="FF0000">
              <a:alpha val="24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8">
            <a:extLst>
              <a:ext uri="{FF2B5EF4-FFF2-40B4-BE49-F238E27FC236}">
                <a16:creationId xmlns:a16="http://schemas.microsoft.com/office/drawing/2014/main" id="{E4833949-9914-4E0F-B454-DF867749D6F4}"/>
              </a:ext>
            </a:extLst>
          </p:cNvPr>
          <p:cNvSpPr txBox="1"/>
          <p:nvPr/>
        </p:nvSpPr>
        <p:spPr>
          <a:xfrm>
            <a:off x="457200" y="1617221"/>
            <a:ext cx="7848599" cy="5081135"/>
          </a:xfrm>
          <a:prstGeom prst="rect">
            <a:avLst/>
          </a:prstGeom>
        </p:spPr>
        <p:txBody>
          <a:bodyPr wrap="square" lIns="0" tIns="0" rIns="0" bIns="0" rtlCol="0" anchor="t">
            <a:spAutoFit/>
          </a:bodyPr>
          <a:lstStyle/>
          <a:p>
            <a:pPr algn="ctr">
              <a:lnSpc>
                <a:spcPts val="3616"/>
              </a:lnSpc>
              <a:spcBef>
                <a:spcPct val="0"/>
              </a:spcBef>
            </a:pPr>
            <a:r>
              <a:rPr lang="en-US" sz="3600" spc="-25" dirty="0">
                <a:solidFill>
                  <a:srgbClr val="000000"/>
                </a:solidFill>
                <a:latin typeface="Goudy Old Style" panose="02020502050305020303" pitchFamily="18" charset="0"/>
              </a:rPr>
              <a:t>VERY IMPORTANT</a:t>
            </a:r>
          </a:p>
          <a:p>
            <a:pPr>
              <a:lnSpc>
                <a:spcPts val="3616"/>
              </a:lnSpc>
              <a:spcBef>
                <a:spcPct val="0"/>
              </a:spcBef>
            </a:pPr>
            <a:r>
              <a:rPr lang="en-US" sz="3600" spc="-25" dirty="0">
                <a:solidFill>
                  <a:srgbClr val="000000"/>
                </a:solidFill>
                <a:latin typeface="Goudy Old Style" panose="02020502050305020303" pitchFamily="18" charset="0"/>
              </a:rPr>
              <a:t>This leads to one of the two fundamental aspects of RL:</a:t>
            </a: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spc="-25" dirty="0">
                <a:solidFill>
                  <a:srgbClr val="000000"/>
                </a:solidFill>
                <a:latin typeface="Goudy Old Style" panose="02020502050305020303" pitchFamily="18" charset="0"/>
              </a:rPr>
              <a:t>If we take an action to maximize the current reward, then the environment may change such that the future rewards are low.</a:t>
            </a: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spc="-25" dirty="0">
                <a:solidFill>
                  <a:srgbClr val="000000"/>
                </a:solidFill>
                <a:latin typeface="Goudy Old Style" panose="02020502050305020303" pitchFamily="18" charset="0"/>
              </a:rPr>
              <a:t>Example: In chess, if we are greedy to take out opponents pieces, we can put </a:t>
            </a:r>
            <a:r>
              <a:rPr lang="en-US" sz="3600" spc="-25" dirty="0" err="1">
                <a:solidFill>
                  <a:srgbClr val="000000"/>
                </a:solidFill>
                <a:latin typeface="Goudy Old Style" panose="02020502050305020303" pitchFamily="18" charset="0"/>
              </a:rPr>
              <a:t>ourself</a:t>
            </a:r>
            <a:r>
              <a:rPr lang="en-US" sz="3600" spc="-25" dirty="0">
                <a:solidFill>
                  <a:srgbClr val="000000"/>
                </a:solidFill>
                <a:latin typeface="Goudy Old Style" panose="02020502050305020303" pitchFamily="18" charset="0"/>
              </a:rPr>
              <a:t> in a bad situation.</a:t>
            </a:r>
          </a:p>
        </p:txBody>
      </p:sp>
      <p:sp>
        <p:nvSpPr>
          <p:cNvPr id="12" name="Rectangle: Rounded Corners 11">
            <a:extLst>
              <a:ext uri="{FF2B5EF4-FFF2-40B4-BE49-F238E27FC236}">
                <a16:creationId xmlns:a16="http://schemas.microsoft.com/office/drawing/2014/main" id="{D1AA494B-2EA8-443C-A62A-87F3D8E487DC}"/>
              </a:ext>
            </a:extLst>
          </p:cNvPr>
          <p:cNvSpPr/>
          <p:nvPr/>
        </p:nvSpPr>
        <p:spPr>
          <a:xfrm>
            <a:off x="304799" y="1493058"/>
            <a:ext cx="8050009" cy="8576730"/>
          </a:xfrm>
          <a:prstGeom prst="roundRect">
            <a:avLst>
              <a:gd name="adj" fmla="val 7082"/>
            </a:avLst>
          </a:prstGeom>
          <a:noFill/>
          <a:ln>
            <a:solidFill>
              <a:srgbClr val="FF0000"/>
            </a:solidFill>
          </a:ln>
          <a:effectLst>
            <a:glow rad="139700">
              <a:srgbClr val="FF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4BC8A198-901F-47C9-A573-AC26E870B97E}"/>
              </a:ext>
            </a:extLst>
          </p:cNvPr>
          <p:cNvPicPr>
            <a:picLocks noChangeAspect="1"/>
          </p:cNvPicPr>
          <p:nvPr/>
        </p:nvPicPr>
        <p:blipFill>
          <a:blip r:embed="rId5"/>
          <a:stretch>
            <a:fillRect/>
          </a:stretch>
        </p:blipFill>
        <p:spPr>
          <a:xfrm>
            <a:off x="2590800" y="6667500"/>
            <a:ext cx="3260610" cy="3236766"/>
          </a:xfrm>
          <a:prstGeom prst="rect">
            <a:avLst/>
          </a:prstGeom>
        </p:spPr>
      </p:pic>
      <p:cxnSp>
        <p:nvCxnSpPr>
          <p:cNvPr id="18" name="Straight Arrow Connector 17">
            <a:extLst>
              <a:ext uri="{FF2B5EF4-FFF2-40B4-BE49-F238E27FC236}">
                <a16:creationId xmlns:a16="http://schemas.microsoft.com/office/drawing/2014/main" id="{38E13F61-00A8-4A97-8989-034F281B2400}"/>
              </a:ext>
            </a:extLst>
          </p:cNvPr>
          <p:cNvCxnSpPr>
            <a:cxnSpLocks/>
          </p:cNvCxnSpPr>
          <p:nvPr/>
        </p:nvCxnSpPr>
        <p:spPr>
          <a:xfrm flipH="1">
            <a:off x="4876800" y="7734300"/>
            <a:ext cx="661900" cy="0"/>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03BD886-8101-4BA0-B7AC-E508D9348602}"/>
              </a:ext>
            </a:extLst>
          </p:cNvPr>
          <p:cNvCxnSpPr>
            <a:cxnSpLocks/>
          </p:cNvCxnSpPr>
          <p:nvPr/>
        </p:nvCxnSpPr>
        <p:spPr>
          <a:xfrm>
            <a:off x="4381499" y="7345680"/>
            <a:ext cx="446290" cy="388620"/>
          </a:xfrm>
          <a:prstGeom prst="straightConnector1">
            <a:avLst/>
          </a:prstGeom>
          <a:ln w="25400">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738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144000" y="1384286"/>
            <a:ext cx="89916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296400" y="2348174"/>
            <a:ext cx="8610600" cy="3231654"/>
          </a:xfrm>
          <a:prstGeom prst="rect">
            <a:avLst/>
          </a:prstGeom>
        </p:spPr>
        <p:txBody>
          <a:bodyPr wrap="square" lIns="0" tIns="0" rIns="0" bIns="0" rtlCol="0" anchor="t">
            <a:spAutoFit/>
          </a:bodyPr>
          <a:lstStyle/>
          <a:p>
            <a:pPr lvl="0" algn="ctr">
              <a:lnSpc>
                <a:spcPts val="3616"/>
              </a:lnSpc>
              <a:spcBef>
                <a:spcPct val="0"/>
              </a:spcBef>
            </a:pPr>
            <a:r>
              <a:rPr lang="en-US" sz="3600" spc="-25" dirty="0">
                <a:solidFill>
                  <a:srgbClr val="000000"/>
                </a:solidFill>
                <a:latin typeface="Goudy Old Style" panose="02020502050305020303" pitchFamily="18" charset="0"/>
              </a:rPr>
              <a:t>Example 1: DeepMind Atari</a:t>
            </a:r>
          </a:p>
          <a:p>
            <a:pPr marL="571500" lvl="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i="1" spc="-25" dirty="0">
                <a:solidFill>
                  <a:srgbClr val="000000"/>
                </a:solidFill>
                <a:latin typeface="Goudy Old Style" panose="02020502050305020303" pitchFamily="18" charset="0"/>
              </a:rPr>
              <a:t>Observations: </a:t>
            </a:r>
            <a:r>
              <a:rPr lang="en-US" sz="3600" spc="-25" dirty="0">
                <a:solidFill>
                  <a:srgbClr val="000000"/>
                </a:solidFill>
                <a:latin typeface="Goudy Old Style" panose="02020502050305020303" pitchFamily="18" charset="0"/>
              </a:rPr>
              <a:t>The RGB image.</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i="1" spc="-25" dirty="0">
                <a:solidFill>
                  <a:srgbClr val="000000"/>
                </a:solidFill>
                <a:latin typeface="Goudy Old Style" panose="02020502050305020303" pitchFamily="18" charset="0"/>
              </a:rPr>
              <a:t>Actions:</a:t>
            </a:r>
            <a:r>
              <a:rPr lang="en-US" sz="3600" spc="-25" dirty="0">
                <a:solidFill>
                  <a:srgbClr val="000000"/>
                </a:solidFill>
                <a:latin typeface="Goudy Old Style" panose="02020502050305020303" pitchFamily="18" charset="0"/>
              </a:rPr>
              <a:t> To move the tray left or right.</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i="1" spc="-25" dirty="0">
                <a:solidFill>
                  <a:srgbClr val="000000"/>
                </a:solidFill>
                <a:latin typeface="Goudy Old Style" panose="02020502050305020303" pitchFamily="18" charset="0"/>
              </a:rPr>
              <a:t>Rewards:</a:t>
            </a:r>
            <a:r>
              <a:rPr lang="en-US" sz="3600" spc="-25" dirty="0">
                <a:solidFill>
                  <a:srgbClr val="000000"/>
                </a:solidFill>
                <a:latin typeface="Goudy Old Style" panose="02020502050305020303" pitchFamily="18" charset="0"/>
              </a:rPr>
              <a:t> The net score.</a:t>
            </a: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dirty="0">
                <a:solidFill>
                  <a:srgbClr val="000000"/>
                </a:solidFill>
                <a:latin typeface="Repo Bold Bold"/>
              </a:rPr>
              <a:t>Examples of Reinforcement Learning</a:t>
            </a:r>
            <a:endParaRPr lang="en-US" sz="6000" u="none" strike="noStrike" dirty="0">
              <a:solidFill>
                <a:srgbClr val="000000"/>
              </a:solidFill>
              <a:latin typeface="Repo Bold Bold"/>
            </a:endParaRPr>
          </a:p>
        </p:txBody>
      </p:sp>
      <p:pic>
        <p:nvPicPr>
          <p:cNvPr id="2" name="DeepMind Atari">
            <a:hlinkClick r:id="" action="ppaction://media"/>
            <a:extLst>
              <a:ext uri="{FF2B5EF4-FFF2-40B4-BE49-F238E27FC236}">
                <a16:creationId xmlns:a16="http://schemas.microsoft.com/office/drawing/2014/main" id="{261403C7-B61D-4B3A-8F88-CA8FD59B43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06210" y="1507836"/>
            <a:ext cx="7848600" cy="7532815"/>
          </a:xfrm>
          <a:prstGeom prst="rect">
            <a:avLst/>
          </a:prstGeom>
        </p:spPr>
      </p:pic>
      <p:sp>
        <p:nvSpPr>
          <p:cNvPr id="12" name="TextBox 8">
            <a:extLst>
              <a:ext uri="{FF2B5EF4-FFF2-40B4-BE49-F238E27FC236}">
                <a16:creationId xmlns:a16="http://schemas.microsoft.com/office/drawing/2014/main" id="{647361C3-D93A-4216-B347-B2A43A5BB80F}"/>
              </a:ext>
            </a:extLst>
          </p:cNvPr>
          <p:cNvSpPr txBox="1"/>
          <p:nvPr/>
        </p:nvSpPr>
        <p:spPr>
          <a:xfrm>
            <a:off x="536690" y="9329287"/>
            <a:ext cx="8610600" cy="428322"/>
          </a:xfrm>
          <a:prstGeom prst="rect">
            <a:avLst/>
          </a:prstGeom>
        </p:spPr>
        <p:txBody>
          <a:bodyPr wrap="square" lIns="0" tIns="0" rIns="0" bIns="0" rtlCol="0" anchor="t">
            <a:spAutoFit/>
          </a:bodyPr>
          <a:lstStyle/>
          <a:p>
            <a:pPr lvl="0">
              <a:lnSpc>
                <a:spcPts val="3616"/>
              </a:lnSpc>
              <a:spcBef>
                <a:spcPct val="0"/>
              </a:spcBef>
            </a:pPr>
            <a:r>
              <a:rPr lang="en-US" sz="2500" spc="-25" dirty="0">
                <a:solidFill>
                  <a:srgbClr val="000000"/>
                </a:solidFill>
                <a:latin typeface="Goudy Old Style" panose="02020502050305020303" pitchFamily="18" charset="0"/>
              </a:rPr>
              <a:t>[1] </a:t>
            </a:r>
            <a:r>
              <a:rPr lang="en-US" sz="2500" spc="-25" dirty="0" err="1">
                <a:solidFill>
                  <a:srgbClr val="000000"/>
                </a:solidFill>
                <a:latin typeface="Goudy Old Style" panose="02020502050305020303" pitchFamily="18" charset="0"/>
              </a:rPr>
              <a:t>Youtube</a:t>
            </a:r>
            <a:r>
              <a:rPr lang="en-US" sz="2500" spc="-25" dirty="0">
                <a:solidFill>
                  <a:srgbClr val="000000"/>
                </a:solidFill>
                <a:latin typeface="Goudy Old Style" panose="02020502050305020303" pitchFamily="18" charset="0"/>
              </a:rPr>
              <a:t> channel: “Two Minute Papers” </a:t>
            </a:r>
            <a:r>
              <a:rPr lang="en-US" sz="2500" spc="-25" dirty="0">
                <a:solidFill>
                  <a:srgbClr val="000000"/>
                </a:solidFill>
                <a:latin typeface="Goudy Old Style" panose="02020502050305020303" pitchFamily="18" charset="0"/>
                <a:hlinkClick r:id="rId7"/>
              </a:rPr>
              <a:t>[Link]</a:t>
            </a:r>
            <a:endParaRPr lang="en-US" sz="2500" spc="-25" dirty="0">
              <a:solidFill>
                <a:srgbClr val="000000"/>
              </a:solidFill>
              <a:latin typeface="Goudy Old Style" panose="02020502050305020303" pitchFamily="18" charset="0"/>
            </a:endParaRPr>
          </a:p>
        </p:txBody>
      </p:sp>
    </p:spTree>
    <p:extLst>
      <p:ext uri="{BB962C8B-B14F-4D97-AF65-F5344CB8AC3E}">
        <p14:creationId xmlns:p14="http://schemas.microsoft.com/office/powerpoint/2010/main" val="93606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8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144000" y="1384286"/>
            <a:ext cx="89916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296400" y="2348174"/>
            <a:ext cx="8610600" cy="5081135"/>
          </a:xfrm>
          <a:prstGeom prst="rect">
            <a:avLst/>
          </a:prstGeom>
        </p:spPr>
        <p:txBody>
          <a:bodyPr wrap="square" lIns="0" tIns="0" rIns="0" bIns="0" rtlCol="0" anchor="t">
            <a:spAutoFit/>
          </a:bodyPr>
          <a:lstStyle/>
          <a:p>
            <a:pPr lvl="0" algn="ctr">
              <a:lnSpc>
                <a:spcPts val="3616"/>
              </a:lnSpc>
              <a:spcBef>
                <a:spcPct val="0"/>
              </a:spcBef>
            </a:pPr>
            <a:r>
              <a:rPr lang="en-US" sz="3600" spc="-25" dirty="0">
                <a:solidFill>
                  <a:srgbClr val="000000"/>
                </a:solidFill>
                <a:latin typeface="Goudy Old Style" panose="02020502050305020303" pitchFamily="18" charset="0"/>
              </a:rPr>
              <a:t>Example 2: Robotic Grippers</a:t>
            </a:r>
          </a:p>
          <a:p>
            <a:pPr lvl="0" algn="ctr">
              <a:lnSpc>
                <a:spcPts val="3616"/>
              </a:lnSpc>
              <a:spcBef>
                <a:spcPct val="0"/>
              </a:spcBef>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i="1" spc="-25" dirty="0">
                <a:solidFill>
                  <a:srgbClr val="000000"/>
                </a:solidFill>
                <a:latin typeface="Goudy Old Style" panose="02020502050305020303" pitchFamily="18" charset="0"/>
              </a:rPr>
              <a:t>Observations:</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The RGB image of the objects to grip.</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The configuration of the robotic arm plus gripper arrangement.</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i="1" spc="-25" dirty="0">
                <a:solidFill>
                  <a:srgbClr val="000000"/>
                </a:solidFill>
                <a:latin typeface="Goudy Old Style" panose="02020502050305020303" pitchFamily="18" charset="0"/>
              </a:rPr>
              <a:t>Actions:</a:t>
            </a:r>
            <a:r>
              <a:rPr lang="en-US" sz="3600" spc="-25" dirty="0">
                <a:solidFill>
                  <a:srgbClr val="000000"/>
                </a:solidFill>
                <a:latin typeface="Goudy Old Style" panose="02020502050305020303" pitchFamily="18" charset="0"/>
              </a:rPr>
              <a:t> The servo motor speed.</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i="1" spc="-25" dirty="0">
                <a:solidFill>
                  <a:srgbClr val="000000"/>
                </a:solidFill>
                <a:latin typeface="Goudy Old Style" panose="02020502050305020303" pitchFamily="18" charset="0"/>
              </a:rPr>
              <a:t>Rewards:</a:t>
            </a:r>
            <a:r>
              <a:rPr lang="en-US" sz="3600" spc="-25" dirty="0">
                <a:solidFill>
                  <a:srgbClr val="000000"/>
                </a:solidFill>
                <a:latin typeface="Goudy Old Style" panose="02020502050305020303" pitchFamily="18" charset="0"/>
              </a:rPr>
              <a:t> Whether it could grip an object or not.</a:t>
            </a: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dirty="0">
                <a:solidFill>
                  <a:srgbClr val="000000"/>
                </a:solidFill>
                <a:latin typeface="Repo Bold Bold"/>
              </a:rPr>
              <a:t>Examples of Reinforcement Learning</a:t>
            </a:r>
            <a:endParaRPr lang="en-US" sz="6000" u="none" strike="noStrike" dirty="0">
              <a:solidFill>
                <a:srgbClr val="000000"/>
              </a:solidFill>
              <a:latin typeface="Repo Bold Bold"/>
            </a:endParaRPr>
          </a:p>
        </p:txBody>
      </p:sp>
      <p:sp>
        <p:nvSpPr>
          <p:cNvPr id="12" name="TextBox 8">
            <a:extLst>
              <a:ext uri="{FF2B5EF4-FFF2-40B4-BE49-F238E27FC236}">
                <a16:creationId xmlns:a16="http://schemas.microsoft.com/office/drawing/2014/main" id="{647361C3-D93A-4216-B347-B2A43A5BB80F}"/>
              </a:ext>
            </a:extLst>
          </p:cNvPr>
          <p:cNvSpPr txBox="1"/>
          <p:nvPr/>
        </p:nvSpPr>
        <p:spPr>
          <a:xfrm>
            <a:off x="277610" y="9014148"/>
            <a:ext cx="8610600" cy="889987"/>
          </a:xfrm>
          <a:prstGeom prst="rect">
            <a:avLst/>
          </a:prstGeom>
        </p:spPr>
        <p:txBody>
          <a:bodyPr wrap="square" lIns="0" tIns="0" rIns="0" bIns="0" rtlCol="0" anchor="t">
            <a:spAutoFit/>
          </a:bodyPr>
          <a:lstStyle/>
          <a:p>
            <a:pPr lvl="0">
              <a:lnSpc>
                <a:spcPts val="3616"/>
              </a:lnSpc>
              <a:spcBef>
                <a:spcPct val="0"/>
              </a:spcBef>
            </a:pPr>
            <a:r>
              <a:rPr lang="en-US" sz="2500" spc="-25" dirty="0">
                <a:solidFill>
                  <a:srgbClr val="000000"/>
                </a:solidFill>
                <a:latin typeface="Goudy Old Style" panose="02020502050305020303" pitchFamily="18" charset="0"/>
              </a:rPr>
              <a:t>[2] Dmitry Kalashnikov et al, "Scalable Deep Reinforcement Learning for Vision-Based Robotic Manipulation", PMLR. </a:t>
            </a:r>
            <a:r>
              <a:rPr lang="en-US" sz="2500" spc="-25" dirty="0">
                <a:solidFill>
                  <a:srgbClr val="000000"/>
                </a:solidFill>
                <a:latin typeface="Goudy Old Style" panose="02020502050305020303" pitchFamily="18" charset="0"/>
                <a:hlinkClick r:id="rId6"/>
              </a:rPr>
              <a:t>[Video link]</a:t>
            </a:r>
            <a:endParaRPr lang="en-US" sz="2500" spc="-25" dirty="0">
              <a:solidFill>
                <a:srgbClr val="000000"/>
              </a:solidFill>
              <a:latin typeface="Goudy Old Style" panose="02020502050305020303" pitchFamily="18" charset="0"/>
            </a:endParaRPr>
          </a:p>
        </p:txBody>
      </p:sp>
      <p:pic>
        <p:nvPicPr>
          <p:cNvPr id="3" name="robot_grip">
            <a:hlinkClick r:id="" action="ppaction://media"/>
            <a:extLst>
              <a:ext uri="{FF2B5EF4-FFF2-40B4-BE49-F238E27FC236}">
                <a16:creationId xmlns:a16="http://schemas.microsoft.com/office/drawing/2014/main" id="{4267093B-637B-493A-AA37-ADE9B6F8D80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81000" y="2857500"/>
            <a:ext cx="8128000" cy="4572000"/>
          </a:xfrm>
          <a:prstGeom prst="rect">
            <a:avLst/>
          </a:prstGeom>
        </p:spPr>
      </p:pic>
    </p:spTree>
    <p:extLst>
      <p:ext uri="{BB962C8B-B14F-4D97-AF65-F5344CB8AC3E}">
        <p14:creationId xmlns:p14="http://schemas.microsoft.com/office/powerpoint/2010/main" val="375157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1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144000" y="1384286"/>
            <a:ext cx="89916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296400" y="2348174"/>
            <a:ext cx="8610600" cy="6466129"/>
          </a:xfrm>
          <a:prstGeom prst="rect">
            <a:avLst/>
          </a:prstGeom>
        </p:spPr>
        <p:txBody>
          <a:bodyPr wrap="square" lIns="0" tIns="0" rIns="0" bIns="0" rtlCol="0" anchor="t">
            <a:spAutoFit/>
          </a:bodyPr>
          <a:lstStyle/>
          <a:p>
            <a:pPr lvl="0" algn="ctr">
              <a:lnSpc>
                <a:spcPts val="3616"/>
              </a:lnSpc>
              <a:spcBef>
                <a:spcPct val="0"/>
              </a:spcBef>
            </a:pPr>
            <a:r>
              <a:rPr lang="en-US" sz="3600" spc="-25" dirty="0">
                <a:solidFill>
                  <a:srgbClr val="000000"/>
                </a:solidFill>
                <a:latin typeface="Goudy Old Style" panose="02020502050305020303" pitchFamily="18" charset="0"/>
              </a:rPr>
              <a:t>Example 3: Millimeter Wave Communication</a:t>
            </a:r>
          </a:p>
          <a:p>
            <a:pPr lvl="0" algn="ctr">
              <a:lnSpc>
                <a:spcPts val="3616"/>
              </a:lnSpc>
              <a:spcBef>
                <a:spcPct val="0"/>
              </a:spcBef>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The millimeter wave antenna is transmitting to the women in picture.</a:t>
            </a:r>
          </a:p>
          <a:p>
            <a:pPr lvl="0">
              <a:lnSpc>
                <a:spcPts val="3616"/>
              </a:lnSpc>
              <a:spcBef>
                <a:spcPct val="0"/>
              </a:spcBef>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Millimeter waves are highly susceptible to blockages by humans, trees, buildings. The millimeter wave antenna doesn’t know about the surrounding of these women that may or may not have blockages. </a:t>
            </a:r>
            <a:r>
              <a:rPr lang="en-US" sz="3600" b="1" spc="-25" dirty="0">
                <a:solidFill>
                  <a:srgbClr val="0070C0"/>
                </a:solidFill>
                <a:latin typeface="Goudy Old Style" panose="02020502050305020303" pitchFamily="18" charset="0"/>
              </a:rPr>
              <a:t>It has to learn it</a:t>
            </a:r>
            <a:r>
              <a:rPr lang="en-US" sz="3600" spc="-25" dirty="0">
                <a:solidFill>
                  <a:srgbClr val="000000"/>
                </a:solidFill>
                <a:latin typeface="Goudy Old Style" panose="02020502050305020303" pitchFamily="18" charset="0"/>
              </a:rPr>
              <a:t>.</a:t>
            </a:r>
          </a:p>
          <a:p>
            <a:pPr marL="571500" lvl="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The objective is to minimize a weighted sum of transmission delay + transmission power cost.</a:t>
            </a: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dirty="0">
                <a:solidFill>
                  <a:srgbClr val="000000"/>
                </a:solidFill>
                <a:latin typeface="Repo Bold Bold"/>
              </a:rPr>
              <a:t>Examples of Reinforcement Learning</a:t>
            </a:r>
            <a:endParaRPr lang="en-US" sz="6000" u="none" strike="noStrike" dirty="0">
              <a:solidFill>
                <a:srgbClr val="000000"/>
              </a:solidFill>
              <a:latin typeface="Repo Bold Bold"/>
            </a:endParaRPr>
          </a:p>
        </p:txBody>
      </p:sp>
      <p:pic>
        <p:nvPicPr>
          <p:cNvPr id="11" name="Picture 10">
            <a:extLst>
              <a:ext uri="{FF2B5EF4-FFF2-40B4-BE49-F238E27FC236}">
                <a16:creationId xmlns:a16="http://schemas.microsoft.com/office/drawing/2014/main" id="{DEFFE243-378F-42E7-9594-98492AA35F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38838" y="2302348"/>
            <a:ext cx="2253564" cy="3004751"/>
          </a:xfrm>
          <a:prstGeom prst="rect">
            <a:avLst/>
          </a:prstGeom>
        </p:spPr>
      </p:pic>
      <p:pic>
        <p:nvPicPr>
          <p:cNvPr id="2" name="Picture 1">
            <a:extLst>
              <a:ext uri="{FF2B5EF4-FFF2-40B4-BE49-F238E27FC236}">
                <a16:creationId xmlns:a16="http://schemas.microsoft.com/office/drawing/2014/main" id="{ADEF89B9-B6ED-460E-81E9-96446285A0AA}"/>
              </a:ext>
            </a:extLst>
          </p:cNvPr>
          <p:cNvPicPr>
            <a:picLocks noChangeAspect="1"/>
          </p:cNvPicPr>
          <p:nvPr/>
        </p:nvPicPr>
        <p:blipFill>
          <a:blip r:embed="rId5"/>
          <a:stretch>
            <a:fillRect/>
          </a:stretch>
        </p:blipFill>
        <p:spPr>
          <a:xfrm>
            <a:off x="266638" y="5835643"/>
            <a:ext cx="6172200" cy="3447535"/>
          </a:xfrm>
          <a:prstGeom prst="rect">
            <a:avLst/>
          </a:prstGeom>
        </p:spPr>
      </p:pic>
      <p:sp>
        <p:nvSpPr>
          <p:cNvPr id="13" name="Freeform: Shape 12">
            <a:extLst>
              <a:ext uri="{FF2B5EF4-FFF2-40B4-BE49-F238E27FC236}">
                <a16:creationId xmlns:a16="http://schemas.microsoft.com/office/drawing/2014/main" id="{5CEEDCF8-94F3-49E7-A100-71FC727E5982}"/>
              </a:ext>
            </a:extLst>
          </p:cNvPr>
          <p:cNvSpPr/>
          <p:nvPr/>
        </p:nvSpPr>
        <p:spPr>
          <a:xfrm rot="15410624">
            <a:off x="3522007" y="5715551"/>
            <a:ext cx="886123" cy="737405"/>
          </a:xfrm>
          <a:custGeom>
            <a:avLst/>
            <a:gdLst>
              <a:gd name="connsiteX0" fmla="*/ 0 w 1588168"/>
              <a:gd name="connsiteY0" fmla="*/ 946485 h 1363579"/>
              <a:gd name="connsiteX1" fmla="*/ 320842 w 1588168"/>
              <a:gd name="connsiteY1" fmla="*/ 0 h 1363579"/>
              <a:gd name="connsiteX2" fmla="*/ 1363578 w 1588168"/>
              <a:gd name="connsiteY2" fmla="*/ 96253 h 1363579"/>
              <a:gd name="connsiteX3" fmla="*/ 1588168 w 1588168"/>
              <a:gd name="connsiteY3" fmla="*/ 401053 h 1363579"/>
              <a:gd name="connsiteX4" fmla="*/ 513347 w 1588168"/>
              <a:gd name="connsiteY4" fmla="*/ 272716 h 1363579"/>
              <a:gd name="connsiteX5" fmla="*/ 192505 w 1588168"/>
              <a:gd name="connsiteY5" fmla="*/ 1363579 h 1363579"/>
              <a:gd name="connsiteX6" fmla="*/ 16042 w 1588168"/>
              <a:gd name="connsiteY6" fmla="*/ 898358 h 136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8168" h="1363579">
                <a:moveTo>
                  <a:pt x="0" y="946485"/>
                </a:moveTo>
                <a:lnTo>
                  <a:pt x="320842" y="0"/>
                </a:lnTo>
                <a:lnTo>
                  <a:pt x="1363578" y="96253"/>
                </a:lnTo>
                <a:lnTo>
                  <a:pt x="1588168" y="401053"/>
                </a:lnTo>
                <a:lnTo>
                  <a:pt x="513347" y="272716"/>
                </a:lnTo>
                <a:lnTo>
                  <a:pt x="192505" y="1363579"/>
                </a:lnTo>
                <a:lnTo>
                  <a:pt x="16042" y="898358"/>
                </a:lnTo>
              </a:path>
            </a:pathLst>
          </a:custGeom>
          <a:solidFill>
            <a:srgbClr val="0070C0">
              <a:alpha val="2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1AC1B4A-2E7B-429A-9AAD-8A03E22DEEBD}"/>
              </a:ext>
            </a:extLst>
          </p:cNvPr>
          <p:cNvSpPr/>
          <p:nvPr/>
        </p:nvSpPr>
        <p:spPr>
          <a:xfrm rot="15410624">
            <a:off x="3981877" y="5202669"/>
            <a:ext cx="886123" cy="737405"/>
          </a:xfrm>
          <a:custGeom>
            <a:avLst/>
            <a:gdLst>
              <a:gd name="connsiteX0" fmla="*/ 0 w 1588168"/>
              <a:gd name="connsiteY0" fmla="*/ 946485 h 1363579"/>
              <a:gd name="connsiteX1" fmla="*/ 320842 w 1588168"/>
              <a:gd name="connsiteY1" fmla="*/ 0 h 1363579"/>
              <a:gd name="connsiteX2" fmla="*/ 1363578 w 1588168"/>
              <a:gd name="connsiteY2" fmla="*/ 96253 h 1363579"/>
              <a:gd name="connsiteX3" fmla="*/ 1588168 w 1588168"/>
              <a:gd name="connsiteY3" fmla="*/ 401053 h 1363579"/>
              <a:gd name="connsiteX4" fmla="*/ 513347 w 1588168"/>
              <a:gd name="connsiteY4" fmla="*/ 272716 h 1363579"/>
              <a:gd name="connsiteX5" fmla="*/ 192505 w 1588168"/>
              <a:gd name="connsiteY5" fmla="*/ 1363579 h 1363579"/>
              <a:gd name="connsiteX6" fmla="*/ 16042 w 1588168"/>
              <a:gd name="connsiteY6" fmla="*/ 898358 h 136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8168" h="1363579">
                <a:moveTo>
                  <a:pt x="0" y="946485"/>
                </a:moveTo>
                <a:lnTo>
                  <a:pt x="320842" y="0"/>
                </a:lnTo>
                <a:lnTo>
                  <a:pt x="1363578" y="96253"/>
                </a:lnTo>
                <a:lnTo>
                  <a:pt x="1588168" y="401053"/>
                </a:lnTo>
                <a:lnTo>
                  <a:pt x="513347" y="272716"/>
                </a:lnTo>
                <a:lnTo>
                  <a:pt x="192505" y="1363579"/>
                </a:lnTo>
                <a:lnTo>
                  <a:pt x="16042" y="898358"/>
                </a:lnTo>
              </a:path>
            </a:pathLst>
          </a:custGeom>
          <a:solidFill>
            <a:srgbClr val="0070C0">
              <a:alpha val="2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9698131-51F7-42F4-846E-0EDFB3407590}"/>
              </a:ext>
            </a:extLst>
          </p:cNvPr>
          <p:cNvSpPr/>
          <p:nvPr/>
        </p:nvSpPr>
        <p:spPr>
          <a:xfrm rot="15410624">
            <a:off x="4498475" y="4774798"/>
            <a:ext cx="886123" cy="737405"/>
          </a:xfrm>
          <a:custGeom>
            <a:avLst/>
            <a:gdLst>
              <a:gd name="connsiteX0" fmla="*/ 0 w 1588168"/>
              <a:gd name="connsiteY0" fmla="*/ 946485 h 1363579"/>
              <a:gd name="connsiteX1" fmla="*/ 320842 w 1588168"/>
              <a:gd name="connsiteY1" fmla="*/ 0 h 1363579"/>
              <a:gd name="connsiteX2" fmla="*/ 1363578 w 1588168"/>
              <a:gd name="connsiteY2" fmla="*/ 96253 h 1363579"/>
              <a:gd name="connsiteX3" fmla="*/ 1588168 w 1588168"/>
              <a:gd name="connsiteY3" fmla="*/ 401053 h 1363579"/>
              <a:gd name="connsiteX4" fmla="*/ 513347 w 1588168"/>
              <a:gd name="connsiteY4" fmla="*/ 272716 h 1363579"/>
              <a:gd name="connsiteX5" fmla="*/ 192505 w 1588168"/>
              <a:gd name="connsiteY5" fmla="*/ 1363579 h 1363579"/>
              <a:gd name="connsiteX6" fmla="*/ 16042 w 1588168"/>
              <a:gd name="connsiteY6" fmla="*/ 898358 h 136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8168" h="1363579">
                <a:moveTo>
                  <a:pt x="0" y="946485"/>
                </a:moveTo>
                <a:lnTo>
                  <a:pt x="320842" y="0"/>
                </a:lnTo>
                <a:lnTo>
                  <a:pt x="1363578" y="96253"/>
                </a:lnTo>
                <a:lnTo>
                  <a:pt x="1588168" y="401053"/>
                </a:lnTo>
                <a:lnTo>
                  <a:pt x="513347" y="272716"/>
                </a:lnTo>
                <a:lnTo>
                  <a:pt x="192505" y="1363579"/>
                </a:lnTo>
                <a:lnTo>
                  <a:pt x="16042" y="898358"/>
                </a:lnTo>
              </a:path>
            </a:pathLst>
          </a:custGeom>
          <a:solidFill>
            <a:srgbClr val="0070C0">
              <a:alpha val="2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176538F-8A54-4500-A9DE-24C9B084A35A}"/>
              </a:ext>
            </a:extLst>
          </p:cNvPr>
          <p:cNvSpPr/>
          <p:nvPr/>
        </p:nvSpPr>
        <p:spPr>
          <a:xfrm rot="15410624">
            <a:off x="4958345" y="4261916"/>
            <a:ext cx="886123" cy="737405"/>
          </a:xfrm>
          <a:custGeom>
            <a:avLst/>
            <a:gdLst>
              <a:gd name="connsiteX0" fmla="*/ 0 w 1588168"/>
              <a:gd name="connsiteY0" fmla="*/ 946485 h 1363579"/>
              <a:gd name="connsiteX1" fmla="*/ 320842 w 1588168"/>
              <a:gd name="connsiteY1" fmla="*/ 0 h 1363579"/>
              <a:gd name="connsiteX2" fmla="*/ 1363578 w 1588168"/>
              <a:gd name="connsiteY2" fmla="*/ 96253 h 1363579"/>
              <a:gd name="connsiteX3" fmla="*/ 1588168 w 1588168"/>
              <a:gd name="connsiteY3" fmla="*/ 401053 h 1363579"/>
              <a:gd name="connsiteX4" fmla="*/ 513347 w 1588168"/>
              <a:gd name="connsiteY4" fmla="*/ 272716 h 1363579"/>
              <a:gd name="connsiteX5" fmla="*/ 192505 w 1588168"/>
              <a:gd name="connsiteY5" fmla="*/ 1363579 h 1363579"/>
              <a:gd name="connsiteX6" fmla="*/ 16042 w 1588168"/>
              <a:gd name="connsiteY6" fmla="*/ 898358 h 136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8168" h="1363579">
                <a:moveTo>
                  <a:pt x="0" y="946485"/>
                </a:moveTo>
                <a:lnTo>
                  <a:pt x="320842" y="0"/>
                </a:lnTo>
                <a:lnTo>
                  <a:pt x="1363578" y="96253"/>
                </a:lnTo>
                <a:lnTo>
                  <a:pt x="1588168" y="401053"/>
                </a:lnTo>
                <a:lnTo>
                  <a:pt x="513347" y="272716"/>
                </a:lnTo>
                <a:lnTo>
                  <a:pt x="192505" y="1363579"/>
                </a:lnTo>
                <a:lnTo>
                  <a:pt x="16042" y="898358"/>
                </a:lnTo>
              </a:path>
            </a:pathLst>
          </a:custGeom>
          <a:solidFill>
            <a:srgbClr val="0070C0">
              <a:alpha val="2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66B9672-1FA1-4E2D-8D2D-0BAF92FA4F9F}"/>
              </a:ext>
            </a:extLst>
          </p:cNvPr>
          <p:cNvSpPr/>
          <p:nvPr/>
        </p:nvSpPr>
        <p:spPr>
          <a:xfrm rot="15410624">
            <a:off x="5442997" y="3797100"/>
            <a:ext cx="886123" cy="737405"/>
          </a:xfrm>
          <a:custGeom>
            <a:avLst/>
            <a:gdLst>
              <a:gd name="connsiteX0" fmla="*/ 0 w 1588168"/>
              <a:gd name="connsiteY0" fmla="*/ 946485 h 1363579"/>
              <a:gd name="connsiteX1" fmla="*/ 320842 w 1588168"/>
              <a:gd name="connsiteY1" fmla="*/ 0 h 1363579"/>
              <a:gd name="connsiteX2" fmla="*/ 1363578 w 1588168"/>
              <a:gd name="connsiteY2" fmla="*/ 96253 h 1363579"/>
              <a:gd name="connsiteX3" fmla="*/ 1588168 w 1588168"/>
              <a:gd name="connsiteY3" fmla="*/ 401053 h 1363579"/>
              <a:gd name="connsiteX4" fmla="*/ 513347 w 1588168"/>
              <a:gd name="connsiteY4" fmla="*/ 272716 h 1363579"/>
              <a:gd name="connsiteX5" fmla="*/ 192505 w 1588168"/>
              <a:gd name="connsiteY5" fmla="*/ 1363579 h 1363579"/>
              <a:gd name="connsiteX6" fmla="*/ 16042 w 1588168"/>
              <a:gd name="connsiteY6" fmla="*/ 898358 h 136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8168" h="1363579">
                <a:moveTo>
                  <a:pt x="0" y="946485"/>
                </a:moveTo>
                <a:lnTo>
                  <a:pt x="320842" y="0"/>
                </a:lnTo>
                <a:lnTo>
                  <a:pt x="1363578" y="96253"/>
                </a:lnTo>
                <a:lnTo>
                  <a:pt x="1588168" y="401053"/>
                </a:lnTo>
                <a:lnTo>
                  <a:pt x="513347" y="272716"/>
                </a:lnTo>
                <a:lnTo>
                  <a:pt x="192505" y="1363579"/>
                </a:lnTo>
                <a:lnTo>
                  <a:pt x="16042" y="898358"/>
                </a:lnTo>
              </a:path>
            </a:pathLst>
          </a:custGeom>
          <a:solidFill>
            <a:srgbClr val="0070C0">
              <a:alpha val="2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9178D1F-987E-4AF4-B2CD-A57FC538D636}"/>
              </a:ext>
            </a:extLst>
          </p:cNvPr>
          <p:cNvSpPr/>
          <p:nvPr/>
        </p:nvSpPr>
        <p:spPr>
          <a:xfrm rot="15410624">
            <a:off x="5902867" y="3284218"/>
            <a:ext cx="886123" cy="737405"/>
          </a:xfrm>
          <a:custGeom>
            <a:avLst/>
            <a:gdLst>
              <a:gd name="connsiteX0" fmla="*/ 0 w 1588168"/>
              <a:gd name="connsiteY0" fmla="*/ 946485 h 1363579"/>
              <a:gd name="connsiteX1" fmla="*/ 320842 w 1588168"/>
              <a:gd name="connsiteY1" fmla="*/ 0 h 1363579"/>
              <a:gd name="connsiteX2" fmla="*/ 1363578 w 1588168"/>
              <a:gd name="connsiteY2" fmla="*/ 96253 h 1363579"/>
              <a:gd name="connsiteX3" fmla="*/ 1588168 w 1588168"/>
              <a:gd name="connsiteY3" fmla="*/ 401053 h 1363579"/>
              <a:gd name="connsiteX4" fmla="*/ 513347 w 1588168"/>
              <a:gd name="connsiteY4" fmla="*/ 272716 h 1363579"/>
              <a:gd name="connsiteX5" fmla="*/ 192505 w 1588168"/>
              <a:gd name="connsiteY5" fmla="*/ 1363579 h 1363579"/>
              <a:gd name="connsiteX6" fmla="*/ 16042 w 1588168"/>
              <a:gd name="connsiteY6" fmla="*/ 898358 h 136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8168" h="1363579">
                <a:moveTo>
                  <a:pt x="0" y="946485"/>
                </a:moveTo>
                <a:lnTo>
                  <a:pt x="320842" y="0"/>
                </a:lnTo>
                <a:lnTo>
                  <a:pt x="1363578" y="96253"/>
                </a:lnTo>
                <a:lnTo>
                  <a:pt x="1588168" y="401053"/>
                </a:lnTo>
                <a:lnTo>
                  <a:pt x="513347" y="272716"/>
                </a:lnTo>
                <a:lnTo>
                  <a:pt x="192505" y="1363579"/>
                </a:lnTo>
                <a:lnTo>
                  <a:pt x="16042" y="898358"/>
                </a:lnTo>
              </a:path>
            </a:pathLst>
          </a:custGeom>
          <a:solidFill>
            <a:srgbClr val="0070C0">
              <a:alpha val="2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297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144000" y="1384286"/>
            <a:ext cx="89916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296400" y="2348174"/>
            <a:ext cx="8610600" cy="4157805"/>
          </a:xfrm>
          <a:prstGeom prst="rect">
            <a:avLst/>
          </a:prstGeom>
        </p:spPr>
        <p:txBody>
          <a:bodyPr wrap="square" lIns="0" tIns="0" rIns="0" bIns="0" rtlCol="0" anchor="t">
            <a:spAutoFit/>
          </a:bodyPr>
          <a:lstStyle/>
          <a:p>
            <a:pPr lvl="0" algn="ctr">
              <a:lnSpc>
                <a:spcPts val="3616"/>
              </a:lnSpc>
              <a:spcBef>
                <a:spcPct val="0"/>
              </a:spcBef>
            </a:pPr>
            <a:r>
              <a:rPr lang="en-US" sz="3600" spc="-25" dirty="0">
                <a:solidFill>
                  <a:srgbClr val="000000"/>
                </a:solidFill>
                <a:latin typeface="Goudy Old Style" panose="02020502050305020303" pitchFamily="18" charset="0"/>
              </a:rPr>
              <a:t>Example 3: Millimeter Wave Communication</a:t>
            </a:r>
          </a:p>
          <a:p>
            <a:pPr lvl="0" algn="ctr">
              <a:lnSpc>
                <a:spcPts val="3616"/>
              </a:lnSpc>
              <a:spcBef>
                <a:spcPct val="0"/>
              </a:spcBef>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i="1" spc="-25" dirty="0">
                <a:solidFill>
                  <a:srgbClr val="000000"/>
                </a:solidFill>
                <a:latin typeface="Goudy Old Style" panose="02020502050305020303" pitchFamily="18" charset="0"/>
              </a:rPr>
              <a:t>Observations:</a:t>
            </a:r>
            <a:r>
              <a:rPr lang="en-US" sz="3600" spc="-25" dirty="0">
                <a:solidFill>
                  <a:srgbClr val="000000"/>
                </a:solidFill>
                <a:latin typeface="Goudy Old Style" panose="02020502050305020303" pitchFamily="18" charset="0"/>
              </a:rPr>
              <a:t> The ACK/NACK (acknowledge signal in wireless communication) signals.</a:t>
            </a:r>
          </a:p>
          <a:p>
            <a:pPr marL="571500" lvl="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i="1" spc="-25" dirty="0">
                <a:solidFill>
                  <a:srgbClr val="000000"/>
                </a:solidFill>
                <a:latin typeface="Goudy Old Style" panose="02020502050305020303" pitchFamily="18" charset="0"/>
              </a:rPr>
              <a:t>Actions:</a:t>
            </a:r>
            <a:r>
              <a:rPr lang="en-US" sz="3600" spc="-25" dirty="0">
                <a:solidFill>
                  <a:srgbClr val="000000"/>
                </a:solidFill>
                <a:latin typeface="Goudy Old Style" panose="02020502050305020303" pitchFamily="18" charset="0"/>
              </a:rPr>
              <a:t> The number of packets to transmit.</a:t>
            </a:r>
          </a:p>
          <a:p>
            <a:pPr marL="571500" lvl="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i="1" spc="-25" dirty="0">
                <a:solidFill>
                  <a:srgbClr val="000000"/>
                </a:solidFill>
                <a:latin typeface="Goudy Old Style" panose="02020502050305020303" pitchFamily="18" charset="0"/>
              </a:rPr>
              <a:t>Cost (negative reward):</a:t>
            </a:r>
            <a:r>
              <a:rPr lang="en-US" sz="3600" spc="-25" dirty="0">
                <a:solidFill>
                  <a:srgbClr val="000000"/>
                </a:solidFill>
                <a:latin typeface="Goudy Old Style" panose="02020502050305020303" pitchFamily="18" charset="0"/>
              </a:rPr>
              <a:t> Transmission Delay + Transmission cost. </a:t>
            </a: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dirty="0">
                <a:solidFill>
                  <a:srgbClr val="000000"/>
                </a:solidFill>
                <a:latin typeface="Repo Bold Bold"/>
              </a:rPr>
              <a:t>Examples of Reinforcement Learning</a:t>
            </a:r>
            <a:endParaRPr lang="en-US" sz="6000" u="none" strike="noStrike" dirty="0">
              <a:solidFill>
                <a:srgbClr val="000000"/>
              </a:solidFill>
              <a:latin typeface="Repo Bold Bold"/>
            </a:endParaRPr>
          </a:p>
        </p:txBody>
      </p:sp>
      <p:pic>
        <p:nvPicPr>
          <p:cNvPr id="11" name="Picture 10">
            <a:extLst>
              <a:ext uri="{FF2B5EF4-FFF2-40B4-BE49-F238E27FC236}">
                <a16:creationId xmlns:a16="http://schemas.microsoft.com/office/drawing/2014/main" id="{DEFFE243-378F-42E7-9594-98492AA35F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38838" y="2302348"/>
            <a:ext cx="2253564" cy="3004751"/>
          </a:xfrm>
          <a:prstGeom prst="rect">
            <a:avLst/>
          </a:prstGeom>
        </p:spPr>
      </p:pic>
      <p:pic>
        <p:nvPicPr>
          <p:cNvPr id="2" name="Picture 1">
            <a:extLst>
              <a:ext uri="{FF2B5EF4-FFF2-40B4-BE49-F238E27FC236}">
                <a16:creationId xmlns:a16="http://schemas.microsoft.com/office/drawing/2014/main" id="{ADEF89B9-B6ED-460E-81E9-96446285A0AA}"/>
              </a:ext>
            </a:extLst>
          </p:cNvPr>
          <p:cNvPicPr>
            <a:picLocks noChangeAspect="1"/>
          </p:cNvPicPr>
          <p:nvPr/>
        </p:nvPicPr>
        <p:blipFill>
          <a:blip r:embed="rId5"/>
          <a:stretch>
            <a:fillRect/>
          </a:stretch>
        </p:blipFill>
        <p:spPr>
          <a:xfrm>
            <a:off x="266638" y="5835643"/>
            <a:ext cx="6172200" cy="3447535"/>
          </a:xfrm>
          <a:prstGeom prst="rect">
            <a:avLst/>
          </a:prstGeom>
        </p:spPr>
      </p:pic>
      <p:sp>
        <p:nvSpPr>
          <p:cNvPr id="13" name="Freeform: Shape 12">
            <a:extLst>
              <a:ext uri="{FF2B5EF4-FFF2-40B4-BE49-F238E27FC236}">
                <a16:creationId xmlns:a16="http://schemas.microsoft.com/office/drawing/2014/main" id="{5CEEDCF8-94F3-49E7-A100-71FC727E5982}"/>
              </a:ext>
            </a:extLst>
          </p:cNvPr>
          <p:cNvSpPr/>
          <p:nvPr/>
        </p:nvSpPr>
        <p:spPr>
          <a:xfrm rot="15410624">
            <a:off x="3522007" y="5715551"/>
            <a:ext cx="886123" cy="737405"/>
          </a:xfrm>
          <a:custGeom>
            <a:avLst/>
            <a:gdLst>
              <a:gd name="connsiteX0" fmla="*/ 0 w 1588168"/>
              <a:gd name="connsiteY0" fmla="*/ 946485 h 1363579"/>
              <a:gd name="connsiteX1" fmla="*/ 320842 w 1588168"/>
              <a:gd name="connsiteY1" fmla="*/ 0 h 1363579"/>
              <a:gd name="connsiteX2" fmla="*/ 1363578 w 1588168"/>
              <a:gd name="connsiteY2" fmla="*/ 96253 h 1363579"/>
              <a:gd name="connsiteX3" fmla="*/ 1588168 w 1588168"/>
              <a:gd name="connsiteY3" fmla="*/ 401053 h 1363579"/>
              <a:gd name="connsiteX4" fmla="*/ 513347 w 1588168"/>
              <a:gd name="connsiteY4" fmla="*/ 272716 h 1363579"/>
              <a:gd name="connsiteX5" fmla="*/ 192505 w 1588168"/>
              <a:gd name="connsiteY5" fmla="*/ 1363579 h 1363579"/>
              <a:gd name="connsiteX6" fmla="*/ 16042 w 1588168"/>
              <a:gd name="connsiteY6" fmla="*/ 898358 h 136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8168" h="1363579">
                <a:moveTo>
                  <a:pt x="0" y="946485"/>
                </a:moveTo>
                <a:lnTo>
                  <a:pt x="320842" y="0"/>
                </a:lnTo>
                <a:lnTo>
                  <a:pt x="1363578" y="96253"/>
                </a:lnTo>
                <a:lnTo>
                  <a:pt x="1588168" y="401053"/>
                </a:lnTo>
                <a:lnTo>
                  <a:pt x="513347" y="272716"/>
                </a:lnTo>
                <a:lnTo>
                  <a:pt x="192505" y="1363579"/>
                </a:lnTo>
                <a:lnTo>
                  <a:pt x="16042" y="898358"/>
                </a:lnTo>
              </a:path>
            </a:pathLst>
          </a:custGeom>
          <a:solidFill>
            <a:srgbClr val="0070C0">
              <a:alpha val="2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1AC1B4A-2E7B-429A-9AAD-8A03E22DEEBD}"/>
              </a:ext>
            </a:extLst>
          </p:cNvPr>
          <p:cNvSpPr/>
          <p:nvPr/>
        </p:nvSpPr>
        <p:spPr>
          <a:xfrm rot="15410624">
            <a:off x="3981877" y="5202669"/>
            <a:ext cx="886123" cy="737405"/>
          </a:xfrm>
          <a:custGeom>
            <a:avLst/>
            <a:gdLst>
              <a:gd name="connsiteX0" fmla="*/ 0 w 1588168"/>
              <a:gd name="connsiteY0" fmla="*/ 946485 h 1363579"/>
              <a:gd name="connsiteX1" fmla="*/ 320842 w 1588168"/>
              <a:gd name="connsiteY1" fmla="*/ 0 h 1363579"/>
              <a:gd name="connsiteX2" fmla="*/ 1363578 w 1588168"/>
              <a:gd name="connsiteY2" fmla="*/ 96253 h 1363579"/>
              <a:gd name="connsiteX3" fmla="*/ 1588168 w 1588168"/>
              <a:gd name="connsiteY3" fmla="*/ 401053 h 1363579"/>
              <a:gd name="connsiteX4" fmla="*/ 513347 w 1588168"/>
              <a:gd name="connsiteY4" fmla="*/ 272716 h 1363579"/>
              <a:gd name="connsiteX5" fmla="*/ 192505 w 1588168"/>
              <a:gd name="connsiteY5" fmla="*/ 1363579 h 1363579"/>
              <a:gd name="connsiteX6" fmla="*/ 16042 w 1588168"/>
              <a:gd name="connsiteY6" fmla="*/ 898358 h 136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8168" h="1363579">
                <a:moveTo>
                  <a:pt x="0" y="946485"/>
                </a:moveTo>
                <a:lnTo>
                  <a:pt x="320842" y="0"/>
                </a:lnTo>
                <a:lnTo>
                  <a:pt x="1363578" y="96253"/>
                </a:lnTo>
                <a:lnTo>
                  <a:pt x="1588168" y="401053"/>
                </a:lnTo>
                <a:lnTo>
                  <a:pt x="513347" y="272716"/>
                </a:lnTo>
                <a:lnTo>
                  <a:pt x="192505" y="1363579"/>
                </a:lnTo>
                <a:lnTo>
                  <a:pt x="16042" y="898358"/>
                </a:lnTo>
              </a:path>
            </a:pathLst>
          </a:custGeom>
          <a:solidFill>
            <a:srgbClr val="0070C0">
              <a:alpha val="2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9698131-51F7-42F4-846E-0EDFB3407590}"/>
              </a:ext>
            </a:extLst>
          </p:cNvPr>
          <p:cNvSpPr/>
          <p:nvPr/>
        </p:nvSpPr>
        <p:spPr>
          <a:xfrm rot="15410624">
            <a:off x="4498475" y="4774798"/>
            <a:ext cx="886123" cy="737405"/>
          </a:xfrm>
          <a:custGeom>
            <a:avLst/>
            <a:gdLst>
              <a:gd name="connsiteX0" fmla="*/ 0 w 1588168"/>
              <a:gd name="connsiteY0" fmla="*/ 946485 h 1363579"/>
              <a:gd name="connsiteX1" fmla="*/ 320842 w 1588168"/>
              <a:gd name="connsiteY1" fmla="*/ 0 h 1363579"/>
              <a:gd name="connsiteX2" fmla="*/ 1363578 w 1588168"/>
              <a:gd name="connsiteY2" fmla="*/ 96253 h 1363579"/>
              <a:gd name="connsiteX3" fmla="*/ 1588168 w 1588168"/>
              <a:gd name="connsiteY3" fmla="*/ 401053 h 1363579"/>
              <a:gd name="connsiteX4" fmla="*/ 513347 w 1588168"/>
              <a:gd name="connsiteY4" fmla="*/ 272716 h 1363579"/>
              <a:gd name="connsiteX5" fmla="*/ 192505 w 1588168"/>
              <a:gd name="connsiteY5" fmla="*/ 1363579 h 1363579"/>
              <a:gd name="connsiteX6" fmla="*/ 16042 w 1588168"/>
              <a:gd name="connsiteY6" fmla="*/ 898358 h 136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8168" h="1363579">
                <a:moveTo>
                  <a:pt x="0" y="946485"/>
                </a:moveTo>
                <a:lnTo>
                  <a:pt x="320842" y="0"/>
                </a:lnTo>
                <a:lnTo>
                  <a:pt x="1363578" y="96253"/>
                </a:lnTo>
                <a:lnTo>
                  <a:pt x="1588168" y="401053"/>
                </a:lnTo>
                <a:lnTo>
                  <a:pt x="513347" y="272716"/>
                </a:lnTo>
                <a:lnTo>
                  <a:pt x="192505" y="1363579"/>
                </a:lnTo>
                <a:lnTo>
                  <a:pt x="16042" y="898358"/>
                </a:lnTo>
              </a:path>
            </a:pathLst>
          </a:custGeom>
          <a:solidFill>
            <a:srgbClr val="0070C0">
              <a:alpha val="2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176538F-8A54-4500-A9DE-24C9B084A35A}"/>
              </a:ext>
            </a:extLst>
          </p:cNvPr>
          <p:cNvSpPr/>
          <p:nvPr/>
        </p:nvSpPr>
        <p:spPr>
          <a:xfrm rot="15410624">
            <a:off x="4958345" y="4261916"/>
            <a:ext cx="886123" cy="737405"/>
          </a:xfrm>
          <a:custGeom>
            <a:avLst/>
            <a:gdLst>
              <a:gd name="connsiteX0" fmla="*/ 0 w 1588168"/>
              <a:gd name="connsiteY0" fmla="*/ 946485 h 1363579"/>
              <a:gd name="connsiteX1" fmla="*/ 320842 w 1588168"/>
              <a:gd name="connsiteY1" fmla="*/ 0 h 1363579"/>
              <a:gd name="connsiteX2" fmla="*/ 1363578 w 1588168"/>
              <a:gd name="connsiteY2" fmla="*/ 96253 h 1363579"/>
              <a:gd name="connsiteX3" fmla="*/ 1588168 w 1588168"/>
              <a:gd name="connsiteY3" fmla="*/ 401053 h 1363579"/>
              <a:gd name="connsiteX4" fmla="*/ 513347 w 1588168"/>
              <a:gd name="connsiteY4" fmla="*/ 272716 h 1363579"/>
              <a:gd name="connsiteX5" fmla="*/ 192505 w 1588168"/>
              <a:gd name="connsiteY5" fmla="*/ 1363579 h 1363579"/>
              <a:gd name="connsiteX6" fmla="*/ 16042 w 1588168"/>
              <a:gd name="connsiteY6" fmla="*/ 898358 h 136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8168" h="1363579">
                <a:moveTo>
                  <a:pt x="0" y="946485"/>
                </a:moveTo>
                <a:lnTo>
                  <a:pt x="320842" y="0"/>
                </a:lnTo>
                <a:lnTo>
                  <a:pt x="1363578" y="96253"/>
                </a:lnTo>
                <a:lnTo>
                  <a:pt x="1588168" y="401053"/>
                </a:lnTo>
                <a:lnTo>
                  <a:pt x="513347" y="272716"/>
                </a:lnTo>
                <a:lnTo>
                  <a:pt x="192505" y="1363579"/>
                </a:lnTo>
                <a:lnTo>
                  <a:pt x="16042" y="898358"/>
                </a:lnTo>
              </a:path>
            </a:pathLst>
          </a:custGeom>
          <a:solidFill>
            <a:srgbClr val="0070C0">
              <a:alpha val="2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66B9672-1FA1-4E2D-8D2D-0BAF92FA4F9F}"/>
              </a:ext>
            </a:extLst>
          </p:cNvPr>
          <p:cNvSpPr/>
          <p:nvPr/>
        </p:nvSpPr>
        <p:spPr>
          <a:xfrm rot="15410624">
            <a:off x="5442997" y="3797100"/>
            <a:ext cx="886123" cy="737405"/>
          </a:xfrm>
          <a:custGeom>
            <a:avLst/>
            <a:gdLst>
              <a:gd name="connsiteX0" fmla="*/ 0 w 1588168"/>
              <a:gd name="connsiteY0" fmla="*/ 946485 h 1363579"/>
              <a:gd name="connsiteX1" fmla="*/ 320842 w 1588168"/>
              <a:gd name="connsiteY1" fmla="*/ 0 h 1363579"/>
              <a:gd name="connsiteX2" fmla="*/ 1363578 w 1588168"/>
              <a:gd name="connsiteY2" fmla="*/ 96253 h 1363579"/>
              <a:gd name="connsiteX3" fmla="*/ 1588168 w 1588168"/>
              <a:gd name="connsiteY3" fmla="*/ 401053 h 1363579"/>
              <a:gd name="connsiteX4" fmla="*/ 513347 w 1588168"/>
              <a:gd name="connsiteY4" fmla="*/ 272716 h 1363579"/>
              <a:gd name="connsiteX5" fmla="*/ 192505 w 1588168"/>
              <a:gd name="connsiteY5" fmla="*/ 1363579 h 1363579"/>
              <a:gd name="connsiteX6" fmla="*/ 16042 w 1588168"/>
              <a:gd name="connsiteY6" fmla="*/ 898358 h 136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8168" h="1363579">
                <a:moveTo>
                  <a:pt x="0" y="946485"/>
                </a:moveTo>
                <a:lnTo>
                  <a:pt x="320842" y="0"/>
                </a:lnTo>
                <a:lnTo>
                  <a:pt x="1363578" y="96253"/>
                </a:lnTo>
                <a:lnTo>
                  <a:pt x="1588168" y="401053"/>
                </a:lnTo>
                <a:lnTo>
                  <a:pt x="513347" y="272716"/>
                </a:lnTo>
                <a:lnTo>
                  <a:pt x="192505" y="1363579"/>
                </a:lnTo>
                <a:lnTo>
                  <a:pt x="16042" y="898358"/>
                </a:lnTo>
              </a:path>
            </a:pathLst>
          </a:custGeom>
          <a:solidFill>
            <a:srgbClr val="0070C0">
              <a:alpha val="2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9178D1F-987E-4AF4-B2CD-A57FC538D636}"/>
              </a:ext>
            </a:extLst>
          </p:cNvPr>
          <p:cNvSpPr/>
          <p:nvPr/>
        </p:nvSpPr>
        <p:spPr>
          <a:xfrm rot="15410624">
            <a:off x="5902867" y="3284218"/>
            <a:ext cx="886123" cy="737405"/>
          </a:xfrm>
          <a:custGeom>
            <a:avLst/>
            <a:gdLst>
              <a:gd name="connsiteX0" fmla="*/ 0 w 1588168"/>
              <a:gd name="connsiteY0" fmla="*/ 946485 h 1363579"/>
              <a:gd name="connsiteX1" fmla="*/ 320842 w 1588168"/>
              <a:gd name="connsiteY1" fmla="*/ 0 h 1363579"/>
              <a:gd name="connsiteX2" fmla="*/ 1363578 w 1588168"/>
              <a:gd name="connsiteY2" fmla="*/ 96253 h 1363579"/>
              <a:gd name="connsiteX3" fmla="*/ 1588168 w 1588168"/>
              <a:gd name="connsiteY3" fmla="*/ 401053 h 1363579"/>
              <a:gd name="connsiteX4" fmla="*/ 513347 w 1588168"/>
              <a:gd name="connsiteY4" fmla="*/ 272716 h 1363579"/>
              <a:gd name="connsiteX5" fmla="*/ 192505 w 1588168"/>
              <a:gd name="connsiteY5" fmla="*/ 1363579 h 1363579"/>
              <a:gd name="connsiteX6" fmla="*/ 16042 w 1588168"/>
              <a:gd name="connsiteY6" fmla="*/ 898358 h 136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8168" h="1363579">
                <a:moveTo>
                  <a:pt x="0" y="946485"/>
                </a:moveTo>
                <a:lnTo>
                  <a:pt x="320842" y="0"/>
                </a:lnTo>
                <a:lnTo>
                  <a:pt x="1363578" y="96253"/>
                </a:lnTo>
                <a:lnTo>
                  <a:pt x="1588168" y="401053"/>
                </a:lnTo>
                <a:lnTo>
                  <a:pt x="513347" y="272716"/>
                </a:lnTo>
                <a:lnTo>
                  <a:pt x="192505" y="1363579"/>
                </a:lnTo>
                <a:lnTo>
                  <a:pt x="16042" y="898358"/>
                </a:lnTo>
              </a:path>
            </a:pathLst>
          </a:custGeom>
          <a:solidFill>
            <a:srgbClr val="0070C0">
              <a:alpha val="2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422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152400" y="1384286"/>
            <a:ext cx="17983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609600" y="2348174"/>
            <a:ext cx="16840200" cy="4619470"/>
          </a:xfrm>
          <a:prstGeom prst="rect">
            <a:avLst/>
          </a:prstGeom>
        </p:spPr>
        <p:txBody>
          <a:bodyPr wrap="square" lIns="0" tIns="0" rIns="0" bIns="0" rtlCol="0" anchor="t">
            <a:spAutoFit/>
          </a:bodyPr>
          <a:lstStyle/>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What is Reinforcement Learning (RL)?</a:t>
            </a:r>
          </a:p>
          <a:p>
            <a:pPr lvl="0">
              <a:lnSpc>
                <a:spcPts val="3616"/>
              </a:lnSpc>
              <a:spcBef>
                <a:spcPct val="0"/>
              </a:spcBef>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b="1" spc="-25" dirty="0">
                <a:solidFill>
                  <a:srgbClr val="000000"/>
                </a:solidFill>
                <a:latin typeface="Goudy Old Style" panose="02020502050305020303" pitchFamily="18" charset="0"/>
              </a:rPr>
              <a:t>Overview of the modules of this course </a:t>
            </a:r>
            <a:r>
              <a:rPr lang="en-US" sz="3600" b="1" spc="-25" dirty="0">
                <a:solidFill>
                  <a:srgbClr val="0070C0"/>
                </a:solidFill>
                <a:latin typeface="Goudy Old Style" panose="02020502050305020303" pitchFamily="18" charset="0"/>
              </a:rPr>
              <a:t>(through examples)</a:t>
            </a:r>
            <a:r>
              <a:rPr lang="en-US" sz="3600" b="1" spc="-25" dirty="0">
                <a:solidFill>
                  <a:srgbClr val="000000"/>
                </a:solidFill>
                <a:latin typeface="Goudy Old Style" panose="02020502050305020303" pitchFamily="18" charset="0"/>
              </a:rPr>
              <a:t>.</a:t>
            </a:r>
          </a:p>
          <a:p>
            <a:pPr lvl="0">
              <a:lnSpc>
                <a:spcPts val="3616"/>
              </a:lnSpc>
              <a:spcBef>
                <a:spcPct val="0"/>
              </a:spcBef>
            </a:pPr>
            <a:endParaRPr lang="en-US" sz="3600" spc="-25" dirty="0">
              <a:solidFill>
                <a:schemeClr val="bg1">
                  <a:lumMod val="75000"/>
                </a:schemeClr>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Course logistics.</a:t>
            </a:r>
          </a:p>
          <a:p>
            <a:pPr marL="571500" lvl="0" indent="-571500">
              <a:lnSpc>
                <a:spcPts val="3616"/>
              </a:lnSpc>
              <a:spcBef>
                <a:spcPct val="0"/>
              </a:spcBef>
              <a:buFont typeface="Wingdings" panose="05000000000000000000" pitchFamily="2" charset="2"/>
              <a:buChar char="Ø"/>
            </a:pPr>
            <a:endParaRPr lang="en-US" sz="3600" spc="-25" dirty="0">
              <a:solidFill>
                <a:schemeClr val="bg1">
                  <a:lumMod val="75000"/>
                </a:schemeClr>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Miscellaneous Topics.</a:t>
            </a: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u="none" strike="noStrike" dirty="0">
                <a:solidFill>
                  <a:srgbClr val="000000"/>
                </a:solidFill>
                <a:latin typeface="Repo Bold Bold"/>
              </a:rPr>
              <a:t>Lecture Content</a:t>
            </a:r>
          </a:p>
        </p:txBody>
      </p:sp>
    </p:spTree>
    <p:extLst>
      <p:ext uri="{BB962C8B-B14F-4D97-AF65-F5344CB8AC3E}">
        <p14:creationId xmlns:p14="http://schemas.microsoft.com/office/powerpoint/2010/main" val="3117483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381000" y="1384286"/>
            <a:ext cx="177546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762000" y="2348174"/>
            <a:ext cx="17145000" cy="6004464"/>
          </a:xfrm>
          <a:prstGeom prst="rect">
            <a:avLst/>
          </a:prstGeom>
        </p:spPr>
        <p:txBody>
          <a:bodyPr wrap="square" lIns="0" tIns="0" rIns="0" bIns="0" rtlCol="0" anchor="t">
            <a:spAutoFit/>
          </a:bodyPr>
          <a:lstStyle/>
          <a:p>
            <a:pPr marL="571500" lvl="0" indent="-571500">
              <a:lnSpc>
                <a:spcPts val="3616"/>
              </a:lnSpc>
              <a:spcBef>
                <a:spcPct val="0"/>
              </a:spcBef>
              <a:buFont typeface="Wingdings" panose="05000000000000000000" pitchFamily="2" charset="2"/>
              <a:buChar char="Ø"/>
            </a:pPr>
            <a:r>
              <a:rPr lang="en-US" sz="4400" spc="-25" dirty="0">
                <a:solidFill>
                  <a:srgbClr val="000000"/>
                </a:solidFill>
                <a:latin typeface="Goudy Old Style" panose="02020502050305020303" pitchFamily="18" charset="0"/>
              </a:rPr>
              <a:t>Let us get an high level overview of Modules 1 – 4 of this course through a set of similar examples.</a:t>
            </a:r>
          </a:p>
          <a:p>
            <a:pPr marL="571500" lvl="0" indent="-571500">
              <a:lnSpc>
                <a:spcPts val="3616"/>
              </a:lnSpc>
              <a:spcBef>
                <a:spcPct val="0"/>
              </a:spcBef>
              <a:buFont typeface="Wingdings" panose="05000000000000000000" pitchFamily="2" charset="2"/>
              <a:buChar char="Ø"/>
            </a:pPr>
            <a:endParaRPr lang="en-US" sz="44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endParaRPr lang="en-US" sz="44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4400" spc="-25" dirty="0">
                <a:solidFill>
                  <a:srgbClr val="000000"/>
                </a:solidFill>
                <a:latin typeface="Goudy Old Style" panose="02020502050305020303" pitchFamily="18" charset="0"/>
              </a:rPr>
              <a:t>These examples are in one way or the other related to “autonomous system”.</a:t>
            </a:r>
          </a:p>
          <a:p>
            <a:pPr marL="571500" lvl="0" indent="-571500">
              <a:lnSpc>
                <a:spcPts val="3616"/>
              </a:lnSpc>
              <a:spcBef>
                <a:spcPct val="0"/>
              </a:spcBef>
              <a:buFont typeface="Wingdings" panose="05000000000000000000" pitchFamily="2" charset="2"/>
              <a:buChar char="Ø"/>
            </a:pPr>
            <a:endParaRPr lang="en-US" sz="44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endParaRPr lang="en-US" sz="44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4400" spc="-25" dirty="0">
                <a:solidFill>
                  <a:srgbClr val="000000"/>
                </a:solidFill>
                <a:latin typeface="Goudy Old Style" panose="02020502050305020303" pitchFamily="18" charset="0"/>
              </a:rPr>
              <a:t>Module 5 does not deal with Reinforcement Learning (though some of the topics covered in Modules 1 – 4 helps in understanding Module 5) and hence we will discuss it directly towards the end of the course.</a:t>
            </a: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47970"/>
          </a:xfrm>
          <a:prstGeom prst="rect">
            <a:avLst/>
          </a:prstGeom>
        </p:spPr>
        <p:txBody>
          <a:bodyPr wrap="square" lIns="0" tIns="0" rIns="0" bIns="0" rtlCol="0" anchor="t">
            <a:spAutoFit/>
          </a:bodyPr>
          <a:lstStyle/>
          <a:p>
            <a:pPr lvl="0" algn="ctr">
              <a:lnSpc>
                <a:spcPts val="11008"/>
              </a:lnSpc>
              <a:spcBef>
                <a:spcPct val="0"/>
              </a:spcBef>
            </a:pPr>
            <a:r>
              <a:rPr lang="en-US" sz="6000" b="1" spc="-25" dirty="0">
                <a:solidFill>
                  <a:srgbClr val="000000"/>
                </a:solidFill>
                <a:latin typeface="Goudy Old Style" panose="02020502050305020303" pitchFamily="18" charset="0"/>
              </a:rPr>
              <a:t>Overview of the modules of this course</a:t>
            </a:r>
            <a:endParaRPr lang="en-US" sz="6000" u="none" strike="noStrike" dirty="0">
              <a:solidFill>
                <a:srgbClr val="000000"/>
              </a:solidFill>
              <a:latin typeface="Repo Bold Bold"/>
            </a:endParaRPr>
          </a:p>
        </p:txBody>
      </p:sp>
    </p:spTree>
    <p:extLst>
      <p:ext uri="{BB962C8B-B14F-4D97-AF65-F5344CB8AC3E}">
        <p14:creationId xmlns:p14="http://schemas.microsoft.com/office/powerpoint/2010/main" val="22862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677400" y="1384286"/>
            <a:ext cx="8458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906000" y="2348174"/>
            <a:ext cx="8001000" cy="8312788"/>
          </a:xfrm>
          <a:prstGeom prst="rect">
            <a:avLst/>
          </a:prstGeom>
        </p:spPr>
        <p:txBody>
          <a:bodyPr wrap="square" lIns="0" tIns="0" rIns="0" bIns="0" rtlCol="0" anchor="t">
            <a:spAutoFit/>
          </a:bodyPr>
          <a:lstStyle/>
          <a:p>
            <a:pPr lvl="1" algn="ctr">
              <a:lnSpc>
                <a:spcPts val="3616"/>
              </a:lnSpc>
              <a:spcBef>
                <a:spcPct val="0"/>
              </a:spcBef>
            </a:pPr>
            <a:r>
              <a:rPr lang="en-US" sz="3600" b="1" spc="-25" dirty="0">
                <a:solidFill>
                  <a:srgbClr val="0070C0"/>
                </a:solidFill>
                <a:latin typeface="Goudy Old Style" panose="02020502050305020303" pitchFamily="18" charset="0"/>
              </a:rPr>
              <a:t>Module 1</a:t>
            </a:r>
            <a:r>
              <a:rPr lang="en-US" sz="3600" b="1" spc="-25" dirty="0">
                <a:solidFill>
                  <a:srgbClr val="000000"/>
                </a:solidFill>
                <a:latin typeface="Goudy Old Style" panose="02020502050305020303" pitchFamily="18" charset="0"/>
              </a:rPr>
              <a:t> (Multi-Armed Bandit)</a:t>
            </a:r>
          </a:p>
          <a:p>
            <a:pPr lvl="1" algn="ct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spc="-25" dirty="0">
                <a:solidFill>
                  <a:srgbClr val="000000"/>
                </a:solidFill>
                <a:latin typeface="Goudy Old Style" panose="02020502050305020303" pitchFamily="18" charset="0"/>
              </a:rPr>
              <a:t>Example 1:</a:t>
            </a: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The warehouse (Amazon) has to dispatch a lot of autonomous vehicles to Mahindra University.</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There are three routes that the vehicle and take. The route is decided before a vehicle leaves the warehouse.</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Off course, conditions of the routes are uncertain. How should the warehouse decide which route to take in order to:</a:t>
            </a:r>
          </a:p>
          <a:p>
            <a:pPr marL="1200150" lvl="1" indent="-742950">
              <a:lnSpc>
                <a:spcPts val="3616"/>
              </a:lnSpc>
              <a:spcBef>
                <a:spcPct val="0"/>
              </a:spcBef>
              <a:buFont typeface="+mj-lt"/>
              <a:buAutoNum type="arabicPeriod"/>
            </a:pPr>
            <a:r>
              <a:rPr lang="en-US" sz="3600" spc="-25" dirty="0">
                <a:solidFill>
                  <a:srgbClr val="000000"/>
                </a:solidFill>
                <a:latin typeface="Goudy Old Style" panose="02020502050305020303" pitchFamily="18" charset="0"/>
              </a:rPr>
              <a:t>Minimize fuel cost.</a:t>
            </a:r>
          </a:p>
          <a:p>
            <a:pPr marL="1200150" lvl="1" indent="-742950">
              <a:lnSpc>
                <a:spcPts val="3616"/>
              </a:lnSpc>
              <a:spcBef>
                <a:spcPct val="0"/>
              </a:spcBef>
              <a:buFont typeface="+mj-lt"/>
              <a:buAutoNum type="arabicPeriod"/>
            </a:pPr>
            <a:r>
              <a:rPr lang="en-US" sz="3600" spc="-25" dirty="0">
                <a:solidFill>
                  <a:srgbClr val="000000"/>
                </a:solidFill>
                <a:latin typeface="Goudy Old Style" panose="02020502050305020303" pitchFamily="18" charset="0"/>
              </a:rPr>
              <a:t>Minimize travel time.</a:t>
            </a: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47970"/>
          </a:xfrm>
          <a:prstGeom prst="rect">
            <a:avLst/>
          </a:prstGeom>
        </p:spPr>
        <p:txBody>
          <a:bodyPr wrap="square" lIns="0" tIns="0" rIns="0" bIns="0" rtlCol="0" anchor="t">
            <a:spAutoFit/>
          </a:bodyPr>
          <a:lstStyle/>
          <a:p>
            <a:pPr lvl="0" algn="ctr">
              <a:lnSpc>
                <a:spcPts val="11008"/>
              </a:lnSpc>
              <a:spcBef>
                <a:spcPct val="0"/>
              </a:spcBef>
            </a:pPr>
            <a:r>
              <a:rPr lang="en-US" sz="6000" b="1" spc="-25" dirty="0">
                <a:solidFill>
                  <a:srgbClr val="000000"/>
                </a:solidFill>
                <a:latin typeface="Goudy Old Style" panose="02020502050305020303" pitchFamily="18" charset="0"/>
              </a:rPr>
              <a:t>Overview of the modules of this course</a:t>
            </a:r>
            <a:endParaRPr lang="en-US" sz="6000" u="none" strike="noStrike" dirty="0">
              <a:solidFill>
                <a:srgbClr val="000000"/>
              </a:solidFill>
              <a:latin typeface="Repo Bold Bold"/>
            </a:endParaRPr>
          </a:p>
        </p:txBody>
      </p:sp>
      <p:sp>
        <p:nvSpPr>
          <p:cNvPr id="2" name="Rectangle: Rounded Corners 1">
            <a:extLst>
              <a:ext uri="{FF2B5EF4-FFF2-40B4-BE49-F238E27FC236}">
                <a16:creationId xmlns:a16="http://schemas.microsoft.com/office/drawing/2014/main" id="{759371C7-AA8D-4818-B5F6-77D867B04585}"/>
              </a:ext>
            </a:extLst>
          </p:cNvPr>
          <p:cNvSpPr/>
          <p:nvPr/>
        </p:nvSpPr>
        <p:spPr>
          <a:xfrm>
            <a:off x="381000" y="2348174"/>
            <a:ext cx="8991600" cy="7214926"/>
          </a:xfrm>
          <a:prstGeom prst="roundRect">
            <a:avLst>
              <a:gd name="adj" fmla="val 4290"/>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6560F2A-8627-4FED-B722-B5195A9DFA4D}"/>
              </a:ext>
            </a:extLst>
          </p:cNvPr>
          <p:cNvPicPr>
            <a:picLocks noChangeAspect="1"/>
          </p:cNvPicPr>
          <p:nvPr/>
        </p:nvPicPr>
        <p:blipFill>
          <a:blip r:embed="rId4"/>
          <a:stretch>
            <a:fillRect/>
          </a:stretch>
        </p:blipFill>
        <p:spPr>
          <a:xfrm>
            <a:off x="1371600" y="7938826"/>
            <a:ext cx="1981200" cy="1246215"/>
          </a:xfrm>
          <a:prstGeom prst="rect">
            <a:avLst/>
          </a:prstGeom>
        </p:spPr>
      </p:pic>
      <p:pic>
        <p:nvPicPr>
          <p:cNvPr id="17414" name="Picture 6" descr="Mahindra University Hyderabad Announces Last and Final Call for Admissions  to B.Tech Degree Programs">
            <a:extLst>
              <a:ext uri="{FF2B5EF4-FFF2-40B4-BE49-F238E27FC236}">
                <a16:creationId xmlns:a16="http://schemas.microsoft.com/office/drawing/2014/main" id="{7F9A82FA-4D80-4A3C-BFA2-BFCC560C16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420" y="3101702"/>
            <a:ext cx="2438400" cy="16064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EECEE8-3EE9-4753-B5AE-9031EF622002}"/>
              </a:ext>
            </a:extLst>
          </p:cNvPr>
          <p:cNvSpPr txBox="1"/>
          <p:nvPr/>
        </p:nvSpPr>
        <p:spPr>
          <a:xfrm>
            <a:off x="6922651" y="2324100"/>
            <a:ext cx="1535549" cy="861774"/>
          </a:xfrm>
          <a:prstGeom prst="rect">
            <a:avLst/>
          </a:prstGeom>
          <a:noFill/>
        </p:spPr>
        <p:txBody>
          <a:bodyPr wrap="none" rtlCol="0">
            <a:spAutoFit/>
          </a:bodyPr>
          <a:lstStyle/>
          <a:p>
            <a:r>
              <a:rPr lang="en-US" sz="2500" b="1" dirty="0"/>
              <a:t>Mahindra</a:t>
            </a:r>
          </a:p>
          <a:p>
            <a:r>
              <a:rPr lang="en-US" sz="2500" b="1" dirty="0"/>
              <a:t>University</a:t>
            </a:r>
          </a:p>
        </p:txBody>
      </p:sp>
      <p:sp>
        <p:nvSpPr>
          <p:cNvPr id="8" name="Freeform: Shape 7">
            <a:extLst>
              <a:ext uri="{FF2B5EF4-FFF2-40B4-BE49-F238E27FC236}">
                <a16:creationId xmlns:a16="http://schemas.microsoft.com/office/drawing/2014/main" id="{36A7A20B-4FB5-412A-9550-B1B349EDD40E}"/>
              </a:ext>
            </a:extLst>
          </p:cNvPr>
          <p:cNvSpPr/>
          <p:nvPr/>
        </p:nvSpPr>
        <p:spPr>
          <a:xfrm>
            <a:off x="1282900" y="3810000"/>
            <a:ext cx="4965500" cy="4381500"/>
          </a:xfrm>
          <a:custGeom>
            <a:avLst/>
            <a:gdLst>
              <a:gd name="connsiteX0" fmla="*/ 393500 w 4965500"/>
              <a:gd name="connsiteY0" fmla="*/ 4175760 h 4175760"/>
              <a:gd name="connsiteX1" fmla="*/ 454460 w 4965500"/>
              <a:gd name="connsiteY1" fmla="*/ 1661160 h 4175760"/>
              <a:gd name="connsiteX2" fmla="*/ 4965500 w 4965500"/>
              <a:gd name="connsiteY2" fmla="*/ 0 h 4175760"/>
            </a:gdLst>
            <a:ahLst/>
            <a:cxnLst>
              <a:cxn ang="0">
                <a:pos x="connsiteX0" y="connsiteY0"/>
              </a:cxn>
              <a:cxn ang="0">
                <a:pos x="connsiteX1" y="connsiteY1"/>
              </a:cxn>
              <a:cxn ang="0">
                <a:pos x="connsiteX2" y="connsiteY2"/>
              </a:cxn>
            </a:cxnLst>
            <a:rect l="l" t="t" r="r" b="b"/>
            <a:pathLst>
              <a:path w="4965500" h="4175760">
                <a:moveTo>
                  <a:pt x="393500" y="4175760"/>
                </a:moveTo>
                <a:cubicBezTo>
                  <a:pt x="42980" y="3266440"/>
                  <a:pt x="-307540" y="2357120"/>
                  <a:pt x="454460" y="1661160"/>
                </a:cubicBezTo>
                <a:cubicBezTo>
                  <a:pt x="1216460" y="965200"/>
                  <a:pt x="3090980" y="482600"/>
                  <a:pt x="4965500"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DC8B43A-FE63-4C2A-BE81-299A1F33071C}"/>
              </a:ext>
            </a:extLst>
          </p:cNvPr>
          <p:cNvSpPr/>
          <p:nvPr/>
        </p:nvSpPr>
        <p:spPr>
          <a:xfrm>
            <a:off x="2209800" y="4997506"/>
            <a:ext cx="691969" cy="3218068"/>
          </a:xfrm>
          <a:custGeom>
            <a:avLst/>
            <a:gdLst>
              <a:gd name="connsiteX0" fmla="*/ 691969 w 691969"/>
              <a:gd name="connsiteY0" fmla="*/ 2987040 h 2987040"/>
              <a:gd name="connsiteX1" fmla="*/ 6169 w 691969"/>
              <a:gd name="connsiteY1" fmla="*/ 1264920 h 2987040"/>
              <a:gd name="connsiteX2" fmla="*/ 356689 w 691969"/>
              <a:gd name="connsiteY2" fmla="*/ 0 h 2987040"/>
            </a:gdLst>
            <a:ahLst/>
            <a:cxnLst>
              <a:cxn ang="0">
                <a:pos x="connsiteX0" y="connsiteY0"/>
              </a:cxn>
              <a:cxn ang="0">
                <a:pos x="connsiteX1" y="connsiteY1"/>
              </a:cxn>
              <a:cxn ang="0">
                <a:pos x="connsiteX2" y="connsiteY2"/>
              </a:cxn>
            </a:cxnLst>
            <a:rect l="l" t="t" r="r" b="b"/>
            <a:pathLst>
              <a:path w="691969" h="2987040">
                <a:moveTo>
                  <a:pt x="691969" y="2987040"/>
                </a:moveTo>
                <a:cubicBezTo>
                  <a:pt x="377009" y="2374900"/>
                  <a:pt x="62049" y="1762760"/>
                  <a:pt x="6169" y="1264920"/>
                </a:cubicBezTo>
                <a:cubicBezTo>
                  <a:pt x="-49711" y="767080"/>
                  <a:pt x="290649" y="223520"/>
                  <a:pt x="356689"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9E108A6-86B6-43C9-B3C6-3939E035B904}"/>
              </a:ext>
            </a:extLst>
          </p:cNvPr>
          <p:cNvSpPr/>
          <p:nvPr/>
        </p:nvSpPr>
        <p:spPr>
          <a:xfrm>
            <a:off x="3291840" y="4678680"/>
            <a:ext cx="4693920" cy="4053320"/>
          </a:xfrm>
          <a:custGeom>
            <a:avLst/>
            <a:gdLst>
              <a:gd name="connsiteX0" fmla="*/ 0 w 4693920"/>
              <a:gd name="connsiteY0" fmla="*/ 4008120 h 4053320"/>
              <a:gd name="connsiteX1" fmla="*/ 3246120 w 4693920"/>
              <a:gd name="connsiteY1" fmla="*/ 3642360 h 4053320"/>
              <a:gd name="connsiteX2" fmla="*/ 3931920 w 4693920"/>
              <a:gd name="connsiteY2" fmla="*/ 1021080 h 4053320"/>
              <a:gd name="connsiteX3" fmla="*/ 4693920 w 4693920"/>
              <a:gd name="connsiteY3" fmla="*/ 0 h 4053320"/>
            </a:gdLst>
            <a:ahLst/>
            <a:cxnLst>
              <a:cxn ang="0">
                <a:pos x="connsiteX0" y="connsiteY0"/>
              </a:cxn>
              <a:cxn ang="0">
                <a:pos x="connsiteX1" y="connsiteY1"/>
              </a:cxn>
              <a:cxn ang="0">
                <a:pos x="connsiteX2" y="connsiteY2"/>
              </a:cxn>
              <a:cxn ang="0">
                <a:pos x="connsiteX3" y="connsiteY3"/>
              </a:cxn>
            </a:cxnLst>
            <a:rect l="l" t="t" r="r" b="b"/>
            <a:pathLst>
              <a:path w="4693920" h="4053320">
                <a:moveTo>
                  <a:pt x="0" y="4008120"/>
                </a:moveTo>
                <a:cubicBezTo>
                  <a:pt x="1295400" y="4074160"/>
                  <a:pt x="2590800" y="4140200"/>
                  <a:pt x="3246120" y="3642360"/>
                </a:cubicBezTo>
                <a:cubicBezTo>
                  <a:pt x="3901440" y="3144520"/>
                  <a:pt x="3690620" y="1628140"/>
                  <a:pt x="3931920" y="1021080"/>
                </a:cubicBezTo>
                <a:cubicBezTo>
                  <a:pt x="4173220" y="414020"/>
                  <a:pt x="4433570" y="207010"/>
                  <a:pt x="4693920"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139F908-B3F9-4AB5-8134-E3624C6987A5}"/>
              </a:ext>
            </a:extLst>
          </p:cNvPr>
          <p:cNvSpPr txBox="1"/>
          <p:nvPr/>
        </p:nvSpPr>
        <p:spPr>
          <a:xfrm>
            <a:off x="2209800" y="6193938"/>
            <a:ext cx="1207446" cy="477054"/>
          </a:xfrm>
          <a:prstGeom prst="rect">
            <a:avLst/>
          </a:prstGeom>
          <a:noFill/>
        </p:spPr>
        <p:txBody>
          <a:bodyPr wrap="none" rtlCol="0">
            <a:spAutoFit/>
          </a:bodyPr>
          <a:lstStyle/>
          <a:p>
            <a:r>
              <a:rPr lang="en-US" sz="2500" b="1" dirty="0"/>
              <a:t>Route 2</a:t>
            </a:r>
          </a:p>
        </p:txBody>
      </p:sp>
      <p:sp>
        <p:nvSpPr>
          <p:cNvPr id="20" name="TextBox 19">
            <a:extLst>
              <a:ext uri="{FF2B5EF4-FFF2-40B4-BE49-F238E27FC236}">
                <a16:creationId xmlns:a16="http://schemas.microsoft.com/office/drawing/2014/main" id="{378A7C96-CAE5-4418-8D26-3973EF86558F}"/>
              </a:ext>
            </a:extLst>
          </p:cNvPr>
          <p:cNvSpPr txBox="1"/>
          <p:nvPr/>
        </p:nvSpPr>
        <p:spPr>
          <a:xfrm>
            <a:off x="679177" y="5143500"/>
            <a:ext cx="1207446" cy="477054"/>
          </a:xfrm>
          <a:prstGeom prst="rect">
            <a:avLst/>
          </a:prstGeom>
          <a:noFill/>
        </p:spPr>
        <p:txBody>
          <a:bodyPr wrap="none" rtlCol="0">
            <a:spAutoFit/>
          </a:bodyPr>
          <a:lstStyle/>
          <a:p>
            <a:r>
              <a:rPr lang="en-US" sz="2500" b="1" dirty="0"/>
              <a:t>Route 1</a:t>
            </a:r>
          </a:p>
        </p:txBody>
      </p:sp>
      <p:sp>
        <p:nvSpPr>
          <p:cNvPr id="21" name="TextBox 20">
            <a:extLst>
              <a:ext uri="{FF2B5EF4-FFF2-40B4-BE49-F238E27FC236}">
                <a16:creationId xmlns:a16="http://schemas.microsoft.com/office/drawing/2014/main" id="{6B1AFD85-B08D-44D6-BB8A-215791608E46}"/>
              </a:ext>
            </a:extLst>
          </p:cNvPr>
          <p:cNvSpPr txBox="1"/>
          <p:nvPr/>
        </p:nvSpPr>
        <p:spPr>
          <a:xfrm>
            <a:off x="7049894" y="6800156"/>
            <a:ext cx="1207446" cy="477054"/>
          </a:xfrm>
          <a:prstGeom prst="rect">
            <a:avLst/>
          </a:prstGeom>
          <a:noFill/>
        </p:spPr>
        <p:txBody>
          <a:bodyPr wrap="none" rtlCol="0">
            <a:spAutoFit/>
          </a:bodyPr>
          <a:lstStyle/>
          <a:p>
            <a:r>
              <a:rPr lang="en-US" sz="2500" b="1" dirty="0"/>
              <a:t>Route 3</a:t>
            </a:r>
          </a:p>
        </p:txBody>
      </p:sp>
      <p:sp>
        <p:nvSpPr>
          <p:cNvPr id="23" name="TextBox 22">
            <a:extLst>
              <a:ext uri="{FF2B5EF4-FFF2-40B4-BE49-F238E27FC236}">
                <a16:creationId xmlns:a16="http://schemas.microsoft.com/office/drawing/2014/main" id="{6424A463-58A9-4849-A86A-89B35A182744}"/>
              </a:ext>
            </a:extLst>
          </p:cNvPr>
          <p:cNvSpPr txBox="1"/>
          <p:nvPr/>
        </p:nvSpPr>
        <p:spPr>
          <a:xfrm>
            <a:off x="1054300" y="3038095"/>
            <a:ext cx="3231374" cy="861774"/>
          </a:xfrm>
          <a:prstGeom prst="rect">
            <a:avLst/>
          </a:prstGeom>
          <a:noFill/>
        </p:spPr>
        <p:txBody>
          <a:bodyPr wrap="square" rtlCol="0">
            <a:spAutoFit/>
          </a:bodyPr>
          <a:lstStyle/>
          <a:p>
            <a:pPr algn="ctr"/>
            <a:r>
              <a:rPr lang="en-US" sz="2500" b="1" dirty="0"/>
              <a:t>NOTE: Routes 1 and 2 merges at one point</a:t>
            </a:r>
          </a:p>
        </p:txBody>
      </p:sp>
      <p:sp>
        <p:nvSpPr>
          <p:cNvPr id="15" name="Wave 14">
            <a:extLst>
              <a:ext uri="{FF2B5EF4-FFF2-40B4-BE49-F238E27FC236}">
                <a16:creationId xmlns:a16="http://schemas.microsoft.com/office/drawing/2014/main" id="{D8EF608B-B181-4EC2-A97B-9E6E46C557B2}"/>
              </a:ext>
            </a:extLst>
          </p:cNvPr>
          <p:cNvSpPr/>
          <p:nvPr/>
        </p:nvSpPr>
        <p:spPr>
          <a:xfrm>
            <a:off x="1054300" y="2705100"/>
            <a:ext cx="3231374" cy="1606475"/>
          </a:xfrm>
          <a:prstGeom prst="wav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385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677400" y="1384286"/>
            <a:ext cx="8458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906000" y="2348174"/>
            <a:ext cx="8001000" cy="7851124"/>
          </a:xfrm>
          <a:prstGeom prst="rect">
            <a:avLst/>
          </a:prstGeom>
        </p:spPr>
        <p:txBody>
          <a:bodyPr wrap="square" lIns="0" tIns="0" rIns="0" bIns="0" rtlCol="0" anchor="t">
            <a:spAutoFit/>
          </a:bodyPr>
          <a:lstStyle/>
          <a:p>
            <a:pPr lvl="1" algn="ctr">
              <a:lnSpc>
                <a:spcPts val="3616"/>
              </a:lnSpc>
              <a:spcBef>
                <a:spcPct val="0"/>
              </a:spcBef>
            </a:pPr>
            <a:r>
              <a:rPr lang="en-US" sz="3600" b="1" spc="-25" dirty="0">
                <a:solidFill>
                  <a:srgbClr val="0070C0"/>
                </a:solidFill>
                <a:latin typeface="Goudy Old Style" panose="02020502050305020303" pitchFamily="18" charset="0"/>
              </a:rPr>
              <a:t>Module 1</a:t>
            </a:r>
            <a:r>
              <a:rPr lang="en-US" sz="3600" b="1" spc="-25" dirty="0">
                <a:solidFill>
                  <a:srgbClr val="000000"/>
                </a:solidFill>
                <a:latin typeface="Goudy Old Style" panose="02020502050305020303" pitchFamily="18" charset="0"/>
              </a:rPr>
              <a:t> (Multi-Armed Bandit)</a:t>
            </a:r>
          </a:p>
          <a:p>
            <a:pPr lvl="1" algn="ct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spc="-25" dirty="0">
                <a:solidFill>
                  <a:srgbClr val="000000"/>
                </a:solidFill>
                <a:latin typeface="Goudy Old Style" panose="02020502050305020303" pitchFamily="18" charset="0"/>
              </a:rPr>
              <a:t>Example 1:</a:t>
            </a: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The warehouse (Amazon) has to dispatch a lot of autonomous vehicles to Mahindra University.</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There are three routes that the vehicle and take. The route is decided before a vehicle leaves the warehouse.</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IMPORTANT: The warehouse </a:t>
            </a:r>
            <a:r>
              <a:rPr lang="en-US" sz="3600" b="1" spc="-25" dirty="0">
                <a:solidFill>
                  <a:srgbClr val="0070C0"/>
                </a:solidFill>
                <a:latin typeface="Goudy Old Style" panose="02020502050305020303" pitchFamily="18" charset="0"/>
              </a:rPr>
              <a:t>does not know the probabilistic model of the uncertainty </a:t>
            </a:r>
            <a:r>
              <a:rPr lang="en-US" sz="3600" spc="-25" dirty="0">
                <a:solidFill>
                  <a:srgbClr val="000000"/>
                </a:solidFill>
                <a:latin typeface="Goudy Old Style" panose="02020502050305020303" pitchFamily="18" charset="0"/>
              </a:rPr>
              <a:t>that decides the fuel cost/travel time.</a:t>
            </a: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47970"/>
          </a:xfrm>
          <a:prstGeom prst="rect">
            <a:avLst/>
          </a:prstGeom>
        </p:spPr>
        <p:txBody>
          <a:bodyPr wrap="square" lIns="0" tIns="0" rIns="0" bIns="0" rtlCol="0" anchor="t">
            <a:spAutoFit/>
          </a:bodyPr>
          <a:lstStyle/>
          <a:p>
            <a:pPr lvl="0" algn="ctr">
              <a:lnSpc>
                <a:spcPts val="11008"/>
              </a:lnSpc>
              <a:spcBef>
                <a:spcPct val="0"/>
              </a:spcBef>
            </a:pPr>
            <a:r>
              <a:rPr lang="en-US" sz="6000" b="1" spc="-25" dirty="0">
                <a:solidFill>
                  <a:srgbClr val="000000"/>
                </a:solidFill>
                <a:latin typeface="Goudy Old Style" panose="02020502050305020303" pitchFamily="18" charset="0"/>
              </a:rPr>
              <a:t>Overview of the modules of this course</a:t>
            </a:r>
            <a:endParaRPr lang="en-US" sz="6000" u="none" strike="noStrike" dirty="0">
              <a:solidFill>
                <a:srgbClr val="000000"/>
              </a:solidFill>
              <a:latin typeface="Repo Bold Bold"/>
            </a:endParaRPr>
          </a:p>
        </p:txBody>
      </p:sp>
      <p:sp>
        <p:nvSpPr>
          <p:cNvPr id="2" name="Rectangle: Rounded Corners 1">
            <a:extLst>
              <a:ext uri="{FF2B5EF4-FFF2-40B4-BE49-F238E27FC236}">
                <a16:creationId xmlns:a16="http://schemas.microsoft.com/office/drawing/2014/main" id="{759371C7-AA8D-4818-B5F6-77D867B04585}"/>
              </a:ext>
            </a:extLst>
          </p:cNvPr>
          <p:cNvSpPr/>
          <p:nvPr/>
        </p:nvSpPr>
        <p:spPr>
          <a:xfrm>
            <a:off x="381000" y="2348174"/>
            <a:ext cx="8991600" cy="7214926"/>
          </a:xfrm>
          <a:prstGeom prst="roundRect">
            <a:avLst>
              <a:gd name="adj" fmla="val 4290"/>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6560F2A-8627-4FED-B722-B5195A9DFA4D}"/>
              </a:ext>
            </a:extLst>
          </p:cNvPr>
          <p:cNvPicPr>
            <a:picLocks noChangeAspect="1"/>
          </p:cNvPicPr>
          <p:nvPr/>
        </p:nvPicPr>
        <p:blipFill>
          <a:blip r:embed="rId4"/>
          <a:stretch>
            <a:fillRect/>
          </a:stretch>
        </p:blipFill>
        <p:spPr>
          <a:xfrm>
            <a:off x="1371600" y="7938826"/>
            <a:ext cx="1981200" cy="1246215"/>
          </a:xfrm>
          <a:prstGeom prst="rect">
            <a:avLst/>
          </a:prstGeom>
        </p:spPr>
      </p:pic>
      <p:pic>
        <p:nvPicPr>
          <p:cNvPr id="17414" name="Picture 6" descr="Mahindra University Hyderabad Announces Last and Final Call for Admissions  to B.Tech Degree Programs">
            <a:extLst>
              <a:ext uri="{FF2B5EF4-FFF2-40B4-BE49-F238E27FC236}">
                <a16:creationId xmlns:a16="http://schemas.microsoft.com/office/drawing/2014/main" id="{7F9A82FA-4D80-4A3C-BFA2-BFCC560C16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420" y="3101702"/>
            <a:ext cx="2438400" cy="16064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EECEE8-3EE9-4753-B5AE-9031EF622002}"/>
              </a:ext>
            </a:extLst>
          </p:cNvPr>
          <p:cNvSpPr txBox="1"/>
          <p:nvPr/>
        </p:nvSpPr>
        <p:spPr>
          <a:xfrm>
            <a:off x="6922651" y="2324100"/>
            <a:ext cx="1535549" cy="861774"/>
          </a:xfrm>
          <a:prstGeom prst="rect">
            <a:avLst/>
          </a:prstGeom>
          <a:noFill/>
        </p:spPr>
        <p:txBody>
          <a:bodyPr wrap="none" rtlCol="0">
            <a:spAutoFit/>
          </a:bodyPr>
          <a:lstStyle/>
          <a:p>
            <a:r>
              <a:rPr lang="en-US" sz="2500" b="1" dirty="0"/>
              <a:t>Mahindra</a:t>
            </a:r>
          </a:p>
          <a:p>
            <a:r>
              <a:rPr lang="en-US" sz="2500" b="1" dirty="0"/>
              <a:t>University</a:t>
            </a:r>
          </a:p>
        </p:txBody>
      </p:sp>
      <p:sp>
        <p:nvSpPr>
          <p:cNvPr id="8" name="Freeform: Shape 7">
            <a:extLst>
              <a:ext uri="{FF2B5EF4-FFF2-40B4-BE49-F238E27FC236}">
                <a16:creationId xmlns:a16="http://schemas.microsoft.com/office/drawing/2014/main" id="{36A7A20B-4FB5-412A-9550-B1B349EDD40E}"/>
              </a:ext>
            </a:extLst>
          </p:cNvPr>
          <p:cNvSpPr/>
          <p:nvPr/>
        </p:nvSpPr>
        <p:spPr>
          <a:xfrm>
            <a:off x="1282900" y="3810000"/>
            <a:ext cx="4965500" cy="4381500"/>
          </a:xfrm>
          <a:custGeom>
            <a:avLst/>
            <a:gdLst>
              <a:gd name="connsiteX0" fmla="*/ 393500 w 4965500"/>
              <a:gd name="connsiteY0" fmla="*/ 4175760 h 4175760"/>
              <a:gd name="connsiteX1" fmla="*/ 454460 w 4965500"/>
              <a:gd name="connsiteY1" fmla="*/ 1661160 h 4175760"/>
              <a:gd name="connsiteX2" fmla="*/ 4965500 w 4965500"/>
              <a:gd name="connsiteY2" fmla="*/ 0 h 4175760"/>
            </a:gdLst>
            <a:ahLst/>
            <a:cxnLst>
              <a:cxn ang="0">
                <a:pos x="connsiteX0" y="connsiteY0"/>
              </a:cxn>
              <a:cxn ang="0">
                <a:pos x="connsiteX1" y="connsiteY1"/>
              </a:cxn>
              <a:cxn ang="0">
                <a:pos x="connsiteX2" y="connsiteY2"/>
              </a:cxn>
            </a:cxnLst>
            <a:rect l="l" t="t" r="r" b="b"/>
            <a:pathLst>
              <a:path w="4965500" h="4175760">
                <a:moveTo>
                  <a:pt x="393500" y="4175760"/>
                </a:moveTo>
                <a:cubicBezTo>
                  <a:pt x="42980" y="3266440"/>
                  <a:pt x="-307540" y="2357120"/>
                  <a:pt x="454460" y="1661160"/>
                </a:cubicBezTo>
                <a:cubicBezTo>
                  <a:pt x="1216460" y="965200"/>
                  <a:pt x="3090980" y="482600"/>
                  <a:pt x="4965500"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DC8B43A-FE63-4C2A-BE81-299A1F33071C}"/>
              </a:ext>
            </a:extLst>
          </p:cNvPr>
          <p:cNvSpPr/>
          <p:nvPr/>
        </p:nvSpPr>
        <p:spPr>
          <a:xfrm>
            <a:off x="2209800" y="4997506"/>
            <a:ext cx="691969" cy="3218068"/>
          </a:xfrm>
          <a:custGeom>
            <a:avLst/>
            <a:gdLst>
              <a:gd name="connsiteX0" fmla="*/ 691969 w 691969"/>
              <a:gd name="connsiteY0" fmla="*/ 2987040 h 2987040"/>
              <a:gd name="connsiteX1" fmla="*/ 6169 w 691969"/>
              <a:gd name="connsiteY1" fmla="*/ 1264920 h 2987040"/>
              <a:gd name="connsiteX2" fmla="*/ 356689 w 691969"/>
              <a:gd name="connsiteY2" fmla="*/ 0 h 2987040"/>
            </a:gdLst>
            <a:ahLst/>
            <a:cxnLst>
              <a:cxn ang="0">
                <a:pos x="connsiteX0" y="connsiteY0"/>
              </a:cxn>
              <a:cxn ang="0">
                <a:pos x="connsiteX1" y="connsiteY1"/>
              </a:cxn>
              <a:cxn ang="0">
                <a:pos x="connsiteX2" y="connsiteY2"/>
              </a:cxn>
            </a:cxnLst>
            <a:rect l="l" t="t" r="r" b="b"/>
            <a:pathLst>
              <a:path w="691969" h="2987040">
                <a:moveTo>
                  <a:pt x="691969" y="2987040"/>
                </a:moveTo>
                <a:cubicBezTo>
                  <a:pt x="377009" y="2374900"/>
                  <a:pt x="62049" y="1762760"/>
                  <a:pt x="6169" y="1264920"/>
                </a:cubicBezTo>
                <a:cubicBezTo>
                  <a:pt x="-49711" y="767080"/>
                  <a:pt x="290649" y="223520"/>
                  <a:pt x="356689"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9E108A6-86B6-43C9-B3C6-3939E035B904}"/>
              </a:ext>
            </a:extLst>
          </p:cNvPr>
          <p:cNvSpPr/>
          <p:nvPr/>
        </p:nvSpPr>
        <p:spPr>
          <a:xfrm>
            <a:off x="3291840" y="4678680"/>
            <a:ext cx="4693920" cy="4053320"/>
          </a:xfrm>
          <a:custGeom>
            <a:avLst/>
            <a:gdLst>
              <a:gd name="connsiteX0" fmla="*/ 0 w 4693920"/>
              <a:gd name="connsiteY0" fmla="*/ 4008120 h 4053320"/>
              <a:gd name="connsiteX1" fmla="*/ 3246120 w 4693920"/>
              <a:gd name="connsiteY1" fmla="*/ 3642360 h 4053320"/>
              <a:gd name="connsiteX2" fmla="*/ 3931920 w 4693920"/>
              <a:gd name="connsiteY2" fmla="*/ 1021080 h 4053320"/>
              <a:gd name="connsiteX3" fmla="*/ 4693920 w 4693920"/>
              <a:gd name="connsiteY3" fmla="*/ 0 h 4053320"/>
            </a:gdLst>
            <a:ahLst/>
            <a:cxnLst>
              <a:cxn ang="0">
                <a:pos x="connsiteX0" y="connsiteY0"/>
              </a:cxn>
              <a:cxn ang="0">
                <a:pos x="connsiteX1" y="connsiteY1"/>
              </a:cxn>
              <a:cxn ang="0">
                <a:pos x="connsiteX2" y="connsiteY2"/>
              </a:cxn>
              <a:cxn ang="0">
                <a:pos x="connsiteX3" y="connsiteY3"/>
              </a:cxn>
            </a:cxnLst>
            <a:rect l="l" t="t" r="r" b="b"/>
            <a:pathLst>
              <a:path w="4693920" h="4053320">
                <a:moveTo>
                  <a:pt x="0" y="4008120"/>
                </a:moveTo>
                <a:cubicBezTo>
                  <a:pt x="1295400" y="4074160"/>
                  <a:pt x="2590800" y="4140200"/>
                  <a:pt x="3246120" y="3642360"/>
                </a:cubicBezTo>
                <a:cubicBezTo>
                  <a:pt x="3901440" y="3144520"/>
                  <a:pt x="3690620" y="1628140"/>
                  <a:pt x="3931920" y="1021080"/>
                </a:cubicBezTo>
                <a:cubicBezTo>
                  <a:pt x="4173220" y="414020"/>
                  <a:pt x="4433570" y="207010"/>
                  <a:pt x="4693920"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139F908-B3F9-4AB5-8134-E3624C6987A5}"/>
              </a:ext>
            </a:extLst>
          </p:cNvPr>
          <p:cNvSpPr txBox="1"/>
          <p:nvPr/>
        </p:nvSpPr>
        <p:spPr>
          <a:xfrm>
            <a:off x="2209800" y="6193938"/>
            <a:ext cx="1207446" cy="477054"/>
          </a:xfrm>
          <a:prstGeom prst="rect">
            <a:avLst/>
          </a:prstGeom>
          <a:noFill/>
        </p:spPr>
        <p:txBody>
          <a:bodyPr wrap="none" rtlCol="0">
            <a:spAutoFit/>
          </a:bodyPr>
          <a:lstStyle/>
          <a:p>
            <a:r>
              <a:rPr lang="en-US" sz="2500" b="1" dirty="0"/>
              <a:t>Route 2</a:t>
            </a:r>
          </a:p>
        </p:txBody>
      </p:sp>
      <p:sp>
        <p:nvSpPr>
          <p:cNvPr id="20" name="TextBox 19">
            <a:extLst>
              <a:ext uri="{FF2B5EF4-FFF2-40B4-BE49-F238E27FC236}">
                <a16:creationId xmlns:a16="http://schemas.microsoft.com/office/drawing/2014/main" id="{378A7C96-CAE5-4418-8D26-3973EF86558F}"/>
              </a:ext>
            </a:extLst>
          </p:cNvPr>
          <p:cNvSpPr txBox="1"/>
          <p:nvPr/>
        </p:nvSpPr>
        <p:spPr>
          <a:xfrm>
            <a:off x="679177" y="5143500"/>
            <a:ext cx="1207446" cy="477054"/>
          </a:xfrm>
          <a:prstGeom prst="rect">
            <a:avLst/>
          </a:prstGeom>
          <a:noFill/>
        </p:spPr>
        <p:txBody>
          <a:bodyPr wrap="none" rtlCol="0">
            <a:spAutoFit/>
          </a:bodyPr>
          <a:lstStyle/>
          <a:p>
            <a:r>
              <a:rPr lang="en-US" sz="2500" b="1" dirty="0"/>
              <a:t>Route 1</a:t>
            </a:r>
          </a:p>
        </p:txBody>
      </p:sp>
      <p:sp>
        <p:nvSpPr>
          <p:cNvPr id="21" name="TextBox 20">
            <a:extLst>
              <a:ext uri="{FF2B5EF4-FFF2-40B4-BE49-F238E27FC236}">
                <a16:creationId xmlns:a16="http://schemas.microsoft.com/office/drawing/2014/main" id="{6B1AFD85-B08D-44D6-BB8A-215791608E46}"/>
              </a:ext>
            </a:extLst>
          </p:cNvPr>
          <p:cNvSpPr txBox="1"/>
          <p:nvPr/>
        </p:nvSpPr>
        <p:spPr>
          <a:xfrm>
            <a:off x="7049894" y="6800156"/>
            <a:ext cx="1207446" cy="477054"/>
          </a:xfrm>
          <a:prstGeom prst="rect">
            <a:avLst/>
          </a:prstGeom>
          <a:noFill/>
        </p:spPr>
        <p:txBody>
          <a:bodyPr wrap="none" rtlCol="0">
            <a:spAutoFit/>
          </a:bodyPr>
          <a:lstStyle/>
          <a:p>
            <a:r>
              <a:rPr lang="en-US" sz="2500" b="1" dirty="0"/>
              <a:t>Route 3</a:t>
            </a:r>
          </a:p>
        </p:txBody>
      </p:sp>
      <p:sp>
        <p:nvSpPr>
          <p:cNvPr id="23" name="TextBox 22">
            <a:extLst>
              <a:ext uri="{FF2B5EF4-FFF2-40B4-BE49-F238E27FC236}">
                <a16:creationId xmlns:a16="http://schemas.microsoft.com/office/drawing/2014/main" id="{6424A463-58A9-4849-A86A-89B35A182744}"/>
              </a:ext>
            </a:extLst>
          </p:cNvPr>
          <p:cNvSpPr txBox="1"/>
          <p:nvPr/>
        </p:nvSpPr>
        <p:spPr>
          <a:xfrm>
            <a:off x="1054300" y="3038095"/>
            <a:ext cx="3231374" cy="861774"/>
          </a:xfrm>
          <a:prstGeom prst="rect">
            <a:avLst/>
          </a:prstGeom>
          <a:noFill/>
        </p:spPr>
        <p:txBody>
          <a:bodyPr wrap="square" rtlCol="0">
            <a:spAutoFit/>
          </a:bodyPr>
          <a:lstStyle/>
          <a:p>
            <a:pPr algn="ctr"/>
            <a:r>
              <a:rPr lang="en-US" sz="2500" b="1" dirty="0"/>
              <a:t>NOTE: Routes 1 and 2 merges at one point</a:t>
            </a:r>
          </a:p>
        </p:txBody>
      </p:sp>
      <p:sp>
        <p:nvSpPr>
          <p:cNvPr id="15" name="Wave 14">
            <a:extLst>
              <a:ext uri="{FF2B5EF4-FFF2-40B4-BE49-F238E27FC236}">
                <a16:creationId xmlns:a16="http://schemas.microsoft.com/office/drawing/2014/main" id="{D8EF608B-B181-4EC2-A97B-9E6E46C557B2}"/>
              </a:ext>
            </a:extLst>
          </p:cNvPr>
          <p:cNvSpPr/>
          <p:nvPr/>
        </p:nvSpPr>
        <p:spPr>
          <a:xfrm>
            <a:off x="1054300" y="2705100"/>
            <a:ext cx="3231374" cy="1606475"/>
          </a:xfrm>
          <a:prstGeom prst="wav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082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677400" y="1384286"/>
            <a:ext cx="8458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906000" y="2348174"/>
            <a:ext cx="8001000" cy="7389459"/>
          </a:xfrm>
          <a:prstGeom prst="rect">
            <a:avLst/>
          </a:prstGeom>
        </p:spPr>
        <p:txBody>
          <a:bodyPr wrap="square" lIns="0" tIns="0" rIns="0" bIns="0" rtlCol="0" anchor="t">
            <a:spAutoFit/>
          </a:bodyPr>
          <a:lstStyle/>
          <a:p>
            <a:pPr lvl="1" algn="ctr">
              <a:lnSpc>
                <a:spcPts val="3616"/>
              </a:lnSpc>
              <a:spcBef>
                <a:spcPct val="0"/>
              </a:spcBef>
            </a:pPr>
            <a:r>
              <a:rPr lang="en-US" sz="3600" b="1" spc="-25" dirty="0">
                <a:solidFill>
                  <a:srgbClr val="0070C0"/>
                </a:solidFill>
                <a:latin typeface="Goudy Old Style" panose="02020502050305020303" pitchFamily="18" charset="0"/>
              </a:rPr>
              <a:t>Module 1</a:t>
            </a:r>
            <a:r>
              <a:rPr lang="en-US" sz="3600" b="1" spc="-25" dirty="0">
                <a:solidFill>
                  <a:srgbClr val="000000"/>
                </a:solidFill>
                <a:latin typeface="Goudy Old Style" panose="02020502050305020303" pitchFamily="18" charset="0"/>
              </a:rPr>
              <a:t> (Multi-Armed Bandit)</a:t>
            </a:r>
          </a:p>
          <a:p>
            <a:pPr lvl="1" algn="ct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spc="-25" dirty="0">
                <a:solidFill>
                  <a:srgbClr val="000000"/>
                </a:solidFill>
                <a:latin typeface="Goudy Old Style" panose="02020502050305020303" pitchFamily="18" charset="0"/>
              </a:rPr>
              <a:t>Broad aspects of the solution to Example 1:</a:t>
            </a: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The warehouse can try different routes and learn from experience.</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Eventually, it will get an idea of which of the three route has the best average fuel cost or travel time.</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IMPORTANT: The warehouse can learn the travel time of a route only if it takes the route. We cannot learn about a route that we are not travelling.</a:t>
            </a: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47970"/>
          </a:xfrm>
          <a:prstGeom prst="rect">
            <a:avLst/>
          </a:prstGeom>
        </p:spPr>
        <p:txBody>
          <a:bodyPr wrap="square" lIns="0" tIns="0" rIns="0" bIns="0" rtlCol="0" anchor="t">
            <a:spAutoFit/>
          </a:bodyPr>
          <a:lstStyle/>
          <a:p>
            <a:pPr lvl="0" algn="ctr">
              <a:lnSpc>
                <a:spcPts val="11008"/>
              </a:lnSpc>
              <a:spcBef>
                <a:spcPct val="0"/>
              </a:spcBef>
            </a:pPr>
            <a:r>
              <a:rPr lang="en-US" sz="6000" b="1" spc="-25" dirty="0">
                <a:solidFill>
                  <a:srgbClr val="000000"/>
                </a:solidFill>
                <a:latin typeface="Goudy Old Style" panose="02020502050305020303" pitchFamily="18" charset="0"/>
              </a:rPr>
              <a:t>Overview of the modules of this course</a:t>
            </a:r>
            <a:endParaRPr lang="en-US" sz="6000" u="none" strike="noStrike" dirty="0">
              <a:solidFill>
                <a:srgbClr val="000000"/>
              </a:solidFill>
              <a:latin typeface="Repo Bold Bold"/>
            </a:endParaRPr>
          </a:p>
        </p:txBody>
      </p:sp>
      <p:sp>
        <p:nvSpPr>
          <p:cNvPr id="2" name="Rectangle: Rounded Corners 1">
            <a:extLst>
              <a:ext uri="{FF2B5EF4-FFF2-40B4-BE49-F238E27FC236}">
                <a16:creationId xmlns:a16="http://schemas.microsoft.com/office/drawing/2014/main" id="{759371C7-AA8D-4818-B5F6-77D867B04585}"/>
              </a:ext>
            </a:extLst>
          </p:cNvPr>
          <p:cNvSpPr/>
          <p:nvPr/>
        </p:nvSpPr>
        <p:spPr>
          <a:xfrm>
            <a:off x="381000" y="2348174"/>
            <a:ext cx="8991600" cy="7214926"/>
          </a:xfrm>
          <a:prstGeom prst="roundRect">
            <a:avLst>
              <a:gd name="adj" fmla="val 4290"/>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6560F2A-8627-4FED-B722-B5195A9DFA4D}"/>
              </a:ext>
            </a:extLst>
          </p:cNvPr>
          <p:cNvPicPr>
            <a:picLocks noChangeAspect="1"/>
          </p:cNvPicPr>
          <p:nvPr/>
        </p:nvPicPr>
        <p:blipFill>
          <a:blip r:embed="rId4"/>
          <a:stretch>
            <a:fillRect/>
          </a:stretch>
        </p:blipFill>
        <p:spPr>
          <a:xfrm>
            <a:off x="1371600" y="7938826"/>
            <a:ext cx="1981200" cy="1246215"/>
          </a:xfrm>
          <a:prstGeom prst="rect">
            <a:avLst/>
          </a:prstGeom>
        </p:spPr>
      </p:pic>
      <p:pic>
        <p:nvPicPr>
          <p:cNvPr id="17414" name="Picture 6" descr="Mahindra University Hyderabad Announces Last and Final Call for Admissions  to B.Tech Degree Programs">
            <a:extLst>
              <a:ext uri="{FF2B5EF4-FFF2-40B4-BE49-F238E27FC236}">
                <a16:creationId xmlns:a16="http://schemas.microsoft.com/office/drawing/2014/main" id="{7F9A82FA-4D80-4A3C-BFA2-BFCC560C16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420" y="3101702"/>
            <a:ext cx="2438400" cy="16064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EECEE8-3EE9-4753-B5AE-9031EF622002}"/>
              </a:ext>
            </a:extLst>
          </p:cNvPr>
          <p:cNvSpPr txBox="1"/>
          <p:nvPr/>
        </p:nvSpPr>
        <p:spPr>
          <a:xfrm>
            <a:off x="6922651" y="2324100"/>
            <a:ext cx="1535549" cy="861774"/>
          </a:xfrm>
          <a:prstGeom prst="rect">
            <a:avLst/>
          </a:prstGeom>
          <a:noFill/>
        </p:spPr>
        <p:txBody>
          <a:bodyPr wrap="none" rtlCol="0">
            <a:spAutoFit/>
          </a:bodyPr>
          <a:lstStyle/>
          <a:p>
            <a:r>
              <a:rPr lang="en-US" sz="2500" b="1" dirty="0"/>
              <a:t>Mahindra</a:t>
            </a:r>
          </a:p>
          <a:p>
            <a:r>
              <a:rPr lang="en-US" sz="2500" b="1" dirty="0"/>
              <a:t>University</a:t>
            </a:r>
          </a:p>
        </p:txBody>
      </p:sp>
      <p:sp>
        <p:nvSpPr>
          <p:cNvPr id="8" name="Freeform: Shape 7">
            <a:extLst>
              <a:ext uri="{FF2B5EF4-FFF2-40B4-BE49-F238E27FC236}">
                <a16:creationId xmlns:a16="http://schemas.microsoft.com/office/drawing/2014/main" id="{36A7A20B-4FB5-412A-9550-B1B349EDD40E}"/>
              </a:ext>
            </a:extLst>
          </p:cNvPr>
          <p:cNvSpPr/>
          <p:nvPr/>
        </p:nvSpPr>
        <p:spPr>
          <a:xfrm>
            <a:off x="1282900" y="3810000"/>
            <a:ext cx="4965500" cy="4381500"/>
          </a:xfrm>
          <a:custGeom>
            <a:avLst/>
            <a:gdLst>
              <a:gd name="connsiteX0" fmla="*/ 393500 w 4965500"/>
              <a:gd name="connsiteY0" fmla="*/ 4175760 h 4175760"/>
              <a:gd name="connsiteX1" fmla="*/ 454460 w 4965500"/>
              <a:gd name="connsiteY1" fmla="*/ 1661160 h 4175760"/>
              <a:gd name="connsiteX2" fmla="*/ 4965500 w 4965500"/>
              <a:gd name="connsiteY2" fmla="*/ 0 h 4175760"/>
            </a:gdLst>
            <a:ahLst/>
            <a:cxnLst>
              <a:cxn ang="0">
                <a:pos x="connsiteX0" y="connsiteY0"/>
              </a:cxn>
              <a:cxn ang="0">
                <a:pos x="connsiteX1" y="connsiteY1"/>
              </a:cxn>
              <a:cxn ang="0">
                <a:pos x="connsiteX2" y="connsiteY2"/>
              </a:cxn>
            </a:cxnLst>
            <a:rect l="l" t="t" r="r" b="b"/>
            <a:pathLst>
              <a:path w="4965500" h="4175760">
                <a:moveTo>
                  <a:pt x="393500" y="4175760"/>
                </a:moveTo>
                <a:cubicBezTo>
                  <a:pt x="42980" y="3266440"/>
                  <a:pt x="-307540" y="2357120"/>
                  <a:pt x="454460" y="1661160"/>
                </a:cubicBezTo>
                <a:cubicBezTo>
                  <a:pt x="1216460" y="965200"/>
                  <a:pt x="3090980" y="482600"/>
                  <a:pt x="4965500"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DC8B43A-FE63-4C2A-BE81-299A1F33071C}"/>
              </a:ext>
            </a:extLst>
          </p:cNvPr>
          <p:cNvSpPr/>
          <p:nvPr/>
        </p:nvSpPr>
        <p:spPr>
          <a:xfrm>
            <a:off x="2209800" y="4997506"/>
            <a:ext cx="691969" cy="3218068"/>
          </a:xfrm>
          <a:custGeom>
            <a:avLst/>
            <a:gdLst>
              <a:gd name="connsiteX0" fmla="*/ 691969 w 691969"/>
              <a:gd name="connsiteY0" fmla="*/ 2987040 h 2987040"/>
              <a:gd name="connsiteX1" fmla="*/ 6169 w 691969"/>
              <a:gd name="connsiteY1" fmla="*/ 1264920 h 2987040"/>
              <a:gd name="connsiteX2" fmla="*/ 356689 w 691969"/>
              <a:gd name="connsiteY2" fmla="*/ 0 h 2987040"/>
            </a:gdLst>
            <a:ahLst/>
            <a:cxnLst>
              <a:cxn ang="0">
                <a:pos x="connsiteX0" y="connsiteY0"/>
              </a:cxn>
              <a:cxn ang="0">
                <a:pos x="connsiteX1" y="connsiteY1"/>
              </a:cxn>
              <a:cxn ang="0">
                <a:pos x="connsiteX2" y="connsiteY2"/>
              </a:cxn>
            </a:cxnLst>
            <a:rect l="l" t="t" r="r" b="b"/>
            <a:pathLst>
              <a:path w="691969" h="2987040">
                <a:moveTo>
                  <a:pt x="691969" y="2987040"/>
                </a:moveTo>
                <a:cubicBezTo>
                  <a:pt x="377009" y="2374900"/>
                  <a:pt x="62049" y="1762760"/>
                  <a:pt x="6169" y="1264920"/>
                </a:cubicBezTo>
                <a:cubicBezTo>
                  <a:pt x="-49711" y="767080"/>
                  <a:pt x="290649" y="223520"/>
                  <a:pt x="356689"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9E108A6-86B6-43C9-B3C6-3939E035B904}"/>
              </a:ext>
            </a:extLst>
          </p:cNvPr>
          <p:cNvSpPr/>
          <p:nvPr/>
        </p:nvSpPr>
        <p:spPr>
          <a:xfrm>
            <a:off x="3291840" y="4678680"/>
            <a:ext cx="4693920" cy="4053320"/>
          </a:xfrm>
          <a:custGeom>
            <a:avLst/>
            <a:gdLst>
              <a:gd name="connsiteX0" fmla="*/ 0 w 4693920"/>
              <a:gd name="connsiteY0" fmla="*/ 4008120 h 4053320"/>
              <a:gd name="connsiteX1" fmla="*/ 3246120 w 4693920"/>
              <a:gd name="connsiteY1" fmla="*/ 3642360 h 4053320"/>
              <a:gd name="connsiteX2" fmla="*/ 3931920 w 4693920"/>
              <a:gd name="connsiteY2" fmla="*/ 1021080 h 4053320"/>
              <a:gd name="connsiteX3" fmla="*/ 4693920 w 4693920"/>
              <a:gd name="connsiteY3" fmla="*/ 0 h 4053320"/>
            </a:gdLst>
            <a:ahLst/>
            <a:cxnLst>
              <a:cxn ang="0">
                <a:pos x="connsiteX0" y="connsiteY0"/>
              </a:cxn>
              <a:cxn ang="0">
                <a:pos x="connsiteX1" y="connsiteY1"/>
              </a:cxn>
              <a:cxn ang="0">
                <a:pos x="connsiteX2" y="connsiteY2"/>
              </a:cxn>
              <a:cxn ang="0">
                <a:pos x="connsiteX3" y="connsiteY3"/>
              </a:cxn>
            </a:cxnLst>
            <a:rect l="l" t="t" r="r" b="b"/>
            <a:pathLst>
              <a:path w="4693920" h="4053320">
                <a:moveTo>
                  <a:pt x="0" y="4008120"/>
                </a:moveTo>
                <a:cubicBezTo>
                  <a:pt x="1295400" y="4074160"/>
                  <a:pt x="2590800" y="4140200"/>
                  <a:pt x="3246120" y="3642360"/>
                </a:cubicBezTo>
                <a:cubicBezTo>
                  <a:pt x="3901440" y="3144520"/>
                  <a:pt x="3690620" y="1628140"/>
                  <a:pt x="3931920" y="1021080"/>
                </a:cubicBezTo>
                <a:cubicBezTo>
                  <a:pt x="4173220" y="414020"/>
                  <a:pt x="4433570" y="207010"/>
                  <a:pt x="4693920"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139F908-B3F9-4AB5-8134-E3624C6987A5}"/>
              </a:ext>
            </a:extLst>
          </p:cNvPr>
          <p:cNvSpPr txBox="1"/>
          <p:nvPr/>
        </p:nvSpPr>
        <p:spPr>
          <a:xfrm>
            <a:off x="2209800" y="6193938"/>
            <a:ext cx="1207446" cy="477054"/>
          </a:xfrm>
          <a:prstGeom prst="rect">
            <a:avLst/>
          </a:prstGeom>
          <a:noFill/>
        </p:spPr>
        <p:txBody>
          <a:bodyPr wrap="none" rtlCol="0">
            <a:spAutoFit/>
          </a:bodyPr>
          <a:lstStyle/>
          <a:p>
            <a:r>
              <a:rPr lang="en-US" sz="2500" b="1" dirty="0"/>
              <a:t>Route 2</a:t>
            </a:r>
          </a:p>
        </p:txBody>
      </p:sp>
      <p:sp>
        <p:nvSpPr>
          <p:cNvPr id="20" name="TextBox 19">
            <a:extLst>
              <a:ext uri="{FF2B5EF4-FFF2-40B4-BE49-F238E27FC236}">
                <a16:creationId xmlns:a16="http://schemas.microsoft.com/office/drawing/2014/main" id="{378A7C96-CAE5-4418-8D26-3973EF86558F}"/>
              </a:ext>
            </a:extLst>
          </p:cNvPr>
          <p:cNvSpPr txBox="1"/>
          <p:nvPr/>
        </p:nvSpPr>
        <p:spPr>
          <a:xfrm>
            <a:off x="679177" y="5143500"/>
            <a:ext cx="1207446" cy="477054"/>
          </a:xfrm>
          <a:prstGeom prst="rect">
            <a:avLst/>
          </a:prstGeom>
          <a:noFill/>
        </p:spPr>
        <p:txBody>
          <a:bodyPr wrap="none" rtlCol="0">
            <a:spAutoFit/>
          </a:bodyPr>
          <a:lstStyle/>
          <a:p>
            <a:r>
              <a:rPr lang="en-US" sz="2500" b="1" dirty="0"/>
              <a:t>Route 1</a:t>
            </a:r>
          </a:p>
        </p:txBody>
      </p:sp>
      <p:sp>
        <p:nvSpPr>
          <p:cNvPr id="21" name="TextBox 20">
            <a:extLst>
              <a:ext uri="{FF2B5EF4-FFF2-40B4-BE49-F238E27FC236}">
                <a16:creationId xmlns:a16="http://schemas.microsoft.com/office/drawing/2014/main" id="{6B1AFD85-B08D-44D6-BB8A-215791608E46}"/>
              </a:ext>
            </a:extLst>
          </p:cNvPr>
          <p:cNvSpPr txBox="1"/>
          <p:nvPr/>
        </p:nvSpPr>
        <p:spPr>
          <a:xfrm>
            <a:off x="7049894" y="6800156"/>
            <a:ext cx="1207446" cy="477054"/>
          </a:xfrm>
          <a:prstGeom prst="rect">
            <a:avLst/>
          </a:prstGeom>
          <a:noFill/>
        </p:spPr>
        <p:txBody>
          <a:bodyPr wrap="none" rtlCol="0">
            <a:spAutoFit/>
          </a:bodyPr>
          <a:lstStyle/>
          <a:p>
            <a:r>
              <a:rPr lang="en-US" sz="2500" b="1" dirty="0"/>
              <a:t>Route 3</a:t>
            </a:r>
          </a:p>
        </p:txBody>
      </p:sp>
      <p:sp>
        <p:nvSpPr>
          <p:cNvPr id="23" name="TextBox 22">
            <a:extLst>
              <a:ext uri="{FF2B5EF4-FFF2-40B4-BE49-F238E27FC236}">
                <a16:creationId xmlns:a16="http://schemas.microsoft.com/office/drawing/2014/main" id="{6424A463-58A9-4849-A86A-89B35A182744}"/>
              </a:ext>
            </a:extLst>
          </p:cNvPr>
          <p:cNvSpPr txBox="1"/>
          <p:nvPr/>
        </p:nvSpPr>
        <p:spPr>
          <a:xfrm>
            <a:off x="1054300" y="3038095"/>
            <a:ext cx="3231374" cy="861774"/>
          </a:xfrm>
          <a:prstGeom prst="rect">
            <a:avLst/>
          </a:prstGeom>
          <a:noFill/>
        </p:spPr>
        <p:txBody>
          <a:bodyPr wrap="square" rtlCol="0">
            <a:spAutoFit/>
          </a:bodyPr>
          <a:lstStyle/>
          <a:p>
            <a:pPr algn="ctr"/>
            <a:r>
              <a:rPr lang="en-US" sz="2500" b="1" dirty="0"/>
              <a:t>NOTE: Routes 1 and 2 merges at one point</a:t>
            </a:r>
          </a:p>
        </p:txBody>
      </p:sp>
      <p:sp>
        <p:nvSpPr>
          <p:cNvPr id="15" name="Wave 14">
            <a:extLst>
              <a:ext uri="{FF2B5EF4-FFF2-40B4-BE49-F238E27FC236}">
                <a16:creationId xmlns:a16="http://schemas.microsoft.com/office/drawing/2014/main" id="{D8EF608B-B181-4EC2-A97B-9E6E46C557B2}"/>
              </a:ext>
            </a:extLst>
          </p:cNvPr>
          <p:cNvSpPr/>
          <p:nvPr/>
        </p:nvSpPr>
        <p:spPr>
          <a:xfrm>
            <a:off x="1054300" y="2705100"/>
            <a:ext cx="3231374" cy="1606475"/>
          </a:xfrm>
          <a:prstGeom prst="wav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1A5D2019-7688-4AC9-952D-698B39D0A650}"/>
              </a:ext>
            </a:extLst>
          </p:cNvPr>
          <p:cNvSpPr/>
          <p:nvPr/>
        </p:nvSpPr>
        <p:spPr>
          <a:xfrm>
            <a:off x="9906000" y="2179101"/>
            <a:ext cx="1205861" cy="753528"/>
          </a:xfrm>
          <a:prstGeom prst="rightArrow">
            <a:avLst/>
          </a:prstGeom>
          <a:solidFill>
            <a:srgbClr val="FF0000">
              <a:alpha val="3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10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152400" y="1384286"/>
            <a:ext cx="17983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609600" y="2348174"/>
            <a:ext cx="16840200" cy="4619470"/>
          </a:xfrm>
          <a:prstGeom prst="rect">
            <a:avLst/>
          </a:prstGeom>
        </p:spPr>
        <p:txBody>
          <a:bodyPr wrap="square" lIns="0" tIns="0" rIns="0" bIns="0" rtlCol="0" anchor="t">
            <a:spAutoFit/>
          </a:bodyPr>
          <a:lstStyle/>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What is Reinforcement Learning (RL)?</a:t>
            </a:r>
          </a:p>
          <a:p>
            <a:pPr lvl="0">
              <a:lnSpc>
                <a:spcPts val="3616"/>
              </a:lnSpc>
              <a:spcBef>
                <a:spcPct val="0"/>
              </a:spcBef>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Overview of the modules of this course </a:t>
            </a:r>
            <a:r>
              <a:rPr lang="en-US" sz="3600" b="1" spc="-25" dirty="0">
                <a:solidFill>
                  <a:srgbClr val="0070C0"/>
                </a:solidFill>
                <a:latin typeface="Goudy Old Style" panose="02020502050305020303" pitchFamily="18" charset="0"/>
              </a:rPr>
              <a:t>(through examples)</a:t>
            </a:r>
            <a:r>
              <a:rPr lang="en-US" sz="3600" spc="-25" dirty="0">
                <a:solidFill>
                  <a:srgbClr val="000000"/>
                </a:solidFill>
                <a:latin typeface="Goudy Old Style" panose="02020502050305020303" pitchFamily="18" charset="0"/>
              </a:rPr>
              <a:t>.</a:t>
            </a:r>
          </a:p>
          <a:p>
            <a:pPr lvl="0">
              <a:lnSpc>
                <a:spcPts val="3616"/>
              </a:lnSpc>
              <a:spcBef>
                <a:spcPct val="0"/>
              </a:spcBef>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Course logistics.</a:t>
            </a:r>
          </a:p>
          <a:p>
            <a:pPr marL="571500" lvl="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Miscellaneous Topics.</a:t>
            </a: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u="none" strike="noStrike" dirty="0">
                <a:solidFill>
                  <a:srgbClr val="000000"/>
                </a:solidFill>
                <a:latin typeface="Repo Bold Bold"/>
              </a:rPr>
              <a:t>Lecture Content</a:t>
            </a:r>
          </a:p>
        </p:txBody>
      </p:sp>
    </p:spTree>
    <p:extLst>
      <p:ext uri="{BB962C8B-B14F-4D97-AF65-F5344CB8AC3E}">
        <p14:creationId xmlns:p14="http://schemas.microsoft.com/office/powerpoint/2010/main" val="3209246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677400" y="1384286"/>
            <a:ext cx="8458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906000" y="2348174"/>
            <a:ext cx="8001000" cy="8312788"/>
          </a:xfrm>
          <a:prstGeom prst="rect">
            <a:avLst/>
          </a:prstGeom>
        </p:spPr>
        <p:txBody>
          <a:bodyPr wrap="square" lIns="0" tIns="0" rIns="0" bIns="0" rtlCol="0" anchor="t">
            <a:spAutoFit/>
          </a:bodyPr>
          <a:lstStyle/>
          <a:p>
            <a:pPr lvl="1" algn="ctr">
              <a:lnSpc>
                <a:spcPts val="3616"/>
              </a:lnSpc>
              <a:spcBef>
                <a:spcPct val="0"/>
              </a:spcBef>
            </a:pPr>
            <a:r>
              <a:rPr lang="en-US" sz="3600" b="1" spc="-25" dirty="0">
                <a:solidFill>
                  <a:srgbClr val="0070C0"/>
                </a:solidFill>
                <a:latin typeface="Goudy Old Style" panose="02020502050305020303" pitchFamily="18" charset="0"/>
              </a:rPr>
              <a:t>Module 1</a:t>
            </a:r>
            <a:r>
              <a:rPr lang="en-US" sz="3600" b="1" spc="-25" dirty="0">
                <a:solidFill>
                  <a:srgbClr val="000000"/>
                </a:solidFill>
                <a:latin typeface="Goudy Old Style" panose="02020502050305020303" pitchFamily="18" charset="0"/>
              </a:rPr>
              <a:t> (Multi-Armed Bandit)</a:t>
            </a:r>
          </a:p>
          <a:p>
            <a:pPr lvl="1" algn="ct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spc="-25" dirty="0">
                <a:solidFill>
                  <a:srgbClr val="000000"/>
                </a:solidFill>
                <a:latin typeface="Goudy Old Style" panose="02020502050305020303" pitchFamily="18" charset="0"/>
              </a:rPr>
              <a:t>Broad aspects of the solution to Example 1:</a:t>
            </a: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The warehouse can try different routes and learn from experience.</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Eventually, it will get an idea of which of the three route has the best average fuel cost or travel time.</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SIDE NOTE: The two objectives (fuel cost and travel time) may not lead to the same optimal route.</a:t>
            </a:r>
          </a:p>
          <a:p>
            <a:pPr marL="1028700" lvl="1" indent="-571500">
              <a:lnSpc>
                <a:spcPts val="3616"/>
              </a:lnSpc>
              <a:spcBef>
                <a:spcPct val="0"/>
              </a:spcBef>
              <a:buFont typeface="Arial" panose="020B0604020202020204" pitchFamily="34" charset="0"/>
              <a:buChar char="•"/>
            </a:pPr>
            <a:r>
              <a:rPr lang="en-US" sz="3600" spc="-25" dirty="0" err="1">
                <a:solidFill>
                  <a:srgbClr val="000000"/>
                </a:solidFill>
                <a:latin typeface="Goudy Old Style" panose="02020502050305020303" pitchFamily="18" charset="0"/>
              </a:rPr>
              <a:t>E.x</a:t>
            </a:r>
            <a:r>
              <a:rPr lang="en-US" sz="3600" spc="-25" dirty="0">
                <a:solidFill>
                  <a:srgbClr val="000000"/>
                </a:solidFill>
                <a:latin typeface="Goudy Old Style" panose="02020502050305020303" pitchFamily="18" charset="0"/>
              </a:rPr>
              <a:t>. Route 3 even through it is long (more fuel cost) can lead to the shortest travel time if it has less traffic.</a:t>
            </a: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47970"/>
          </a:xfrm>
          <a:prstGeom prst="rect">
            <a:avLst/>
          </a:prstGeom>
        </p:spPr>
        <p:txBody>
          <a:bodyPr wrap="square" lIns="0" tIns="0" rIns="0" bIns="0" rtlCol="0" anchor="t">
            <a:spAutoFit/>
          </a:bodyPr>
          <a:lstStyle/>
          <a:p>
            <a:pPr lvl="0" algn="ctr">
              <a:lnSpc>
                <a:spcPts val="11008"/>
              </a:lnSpc>
              <a:spcBef>
                <a:spcPct val="0"/>
              </a:spcBef>
            </a:pPr>
            <a:r>
              <a:rPr lang="en-US" sz="6000" b="1" spc="-25" dirty="0">
                <a:solidFill>
                  <a:srgbClr val="000000"/>
                </a:solidFill>
                <a:latin typeface="Goudy Old Style" panose="02020502050305020303" pitchFamily="18" charset="0"/>
              </a:rPr>
              <a:t>Overview of the modules of this course</a:t>
            </a:r>
            <a:endParaRPr lang="en-US" sz="6000" u="none" strike="noStrike" dirty="0">
              <a:solidFill>
                <a:srgbClr val="000000"/>
              </a:solidFill>
              <a:latin typeface="Repo Bold Bold"/>
            </a:endParaRPr>
          </a:p>
        </p:txBody>
      </p:sp>
      <p:sp>
        <p:nvSpPr>
          <p:cNvPr id="2" name="Rectangle: Rounded Corners 1">
            <a:extLst>
              <a:ext uri="{FF2B5EF4-FFF2-40B4-BE49-F238E27FC236}">
                <a16:creationId xmlns:a16="http://schemas.microsoft.com/office/drawing/2014/main" id="{759371C7-AA8D-4818-B5F6-77D867B04585}"/>
              </a:ext>
            </a:extLst>
          </p:cNvPr>
          <p:cNvSpPr/>
          <p:nvPr/>
        </p:nvSpPr>
        <p:spPr>
          <a:xfrm>
            <a:off x="381000" y="2348174"/>
            <a:ext cx="8991600" cy="7214926"/>
          </a:xfrm>
          <a:prstGeom prst="roundRect">
            <a:avLst>
              <a:gd name="adj" fmla="val 4290"/>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6560F2A-8627-4FED-B722-B5195A9DFA4D}"/>
              </a:ext>
            </a:extLst>
          </p:cNvPr>
          <p:cNvPicPr>
            <a:picLocks noChangeAspect="1"/>
          </p:cNvPicPr>
          <p:nvPr/>
        </p:nvPicPr>
        <p:blipFill>
          <a:blip r:embed="rId4"/>
          <a:stretch>
            <a:fillRect/>
          </a:stretch>
        </p:blipFill>
        <p:spPr>
          <a:xfrm>
            <a:off x="1371600" y="7938826"/>
            <a:ext cx="1981200" cy="1246215"/>
          </a:xfrm>
          <a:prstGeom prst="rect">
            <a:avLst/>
          </a:prstGeom>
        </p:spPr>
      </p:pic>
      <p:pic>
        <p:nvPicPr>
          <p:cNvPr id="17414" name="Picture 6" descr="Mahindra University Hyderabad Announces Last and Final Call for Admissions  to B.Tech Degree Programs">
            <a:extLst>
              <a:ext uri="{FF2B5EF4-FFF2-40B4-BE49-F238E27FC236}">
                <a16:creationId xmlns:a16="http://schemas.microsoft.com/office/drawing/2014/main" id="{7F9A82FA-4D80-4A3C-BFA2-BFCC560C16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420" y="3101702"/>
            <a:ext cx="2438400" cy="16064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EECEE8-3EE9-4753-B5AE-9031EF622002}"/>
              </a:ext>
            </a:extLst>
          </p:cNvPr>
          <p:cNvSpPr txBox="1"/>
          <p:nvPr/>
        </p:nvSpPr>
        <p:spPr>
          <a:xfrm>
            <a:off x="6922651" y="2324100"/>
            <a:ext cx="1535549" cy="861774"/>
          </a:xfrm>
          <a:prstGeom prst="rect">
            <a:avLst/>
          </a:prstGeom>
          <a:noFill/>
        </p:spPr>
        <p:txBody>
          <a:bodyPr wrap="none" rtlCol="0">
            <a:spAutoFit/>
          </a:bodyPr>
          <a:lstStyle/>
          <a:p>
            <a:r>
              <a:rPr lang="en-US" sz="2500" b="1" dirty="0"/>
              <a:t>Mahindra</a:t>
            </a:r>
          </a:p>
          <a:p>
            <a:r>
              <a:rPr lang="en-US" sz="2500" b="1" dirty="0"/>
              <a:t>University</a:t>
            </a:r>
          </a:p>
        </p:txBody>
      </p:sp>
      <p:sp>
        <p:nvSpPr>
          <p:cNvPr id="8" name="Freeform: Shape 7">
            <a:extLst>
              <a:ext uri="{FF2B5EF4-FFF2-40B4-BE49-F238E27FC236}">
                <a16:creationId xmlns:a16="http://schemas.microsoft.com/office/drawing/2014/main" id="{36A7A20B-4FB5-412A-9550-B1B349EDD40E}"/>
              </a:ext>
            </a:extLst>
          </p:cNvPr>
          <p:cNvSpPr/>
          <p:nvPr/>
        </p:nvSpPr>
        <p:spPr>
          <a:xfrm>
            <a:off x="1282900" y="3810000"/>
            <a:ext cx="4965500" cy="4381500"/>
          </a:xfrm>
          <a:custGeom>
            <a:avLst/>
            <a:gdLst>
              <a:gd name="connsiteX0" fmla="*/ 393500 w 4965500"/>
              <a:gd name="connsiteY0" fmla="*/ 4175760 h 4175760"/>
              <a:gd name="connsiteX1" fmla="*/ 454460 w 4965500"/>
              <a:gd name="connsiteY1" fmla="*/ 1661160 h 4175760"/>
              <a:gd name="connsiteX2" fmla="*/ 4965500 w 4965500"/>
              <a:gd name="connsiteY2" fmla="*/ 0 h 4175760"/>
            </a:gdLst>
            <a:ahLst/>
            <a:cxnLst>
              <a:cxn ang="0">
                <a:pos x="connsiteX0" y="connsiteY0"/>
              </a:cxn>
              <a:cxn ang="0">
                <a:pos x="connsiteX1" y="connsiteY1"/>
              </a:cxn>
              <a:cxn ang="0">
                <a:pos x="connsiteX2" y="connsiteY2"/>
              </a:cxn>
            </a:cxnLst>
            <a:rect l="l" t="t" r="r" b="b"/>
            <a:pathLst>
              <a:path w="4965500" h="4175760">
                <a:moveTo>
                  <a:pt x="393500" y="4175760"/>
                </a:moveTo>
                <a:cubicBezTo>
                  <a:pt x="42980" y="3266440"/>
                  <a:pt x="-307540" y="2357120"/>
                  <a:pt x="454460" y="1661160"/>
                </a:cubicBezTo>
                <a:cubicBezTo>
                  <a:pt x="1216460" y="965200"/>
                  <a:pt x="3090980" y="482600"/>
                  <a:pt x="4965500"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DC8B43A-FE63-4C2A-BE81-299A1F33071C}"/>
              </a:ext>
            </a:extLst>
          </p:cNvPr>
          <p:cNvSpPr/>
          <p:nvPr/>
        </p:nvSpPr>
        <p:spPr>
          <a:xfrm>
            <a:off x="2209800" y="4997506"/>
            <a:ext cx="691969" cy="3218068"/>
          </a:xfrm>
          <a:custGeom>
            <a:avLst/>
            <a:gdLst>
              <a:gd name="connsiteX0" fmla="*/ 691969 w 691969"/>
              <a:gd name="connsiteY0" fmla="*/ 2987040 h 2987040"/>
              <a:gd name="connsiteX1" fmla="*/ 6169 w 691969"/>
              <a:gd name="connsiteY1" fmla="*/ 1264920 h 2987040"/>
              <a:gd name="connsiteX2" fmla="*/ 356689 w 691969"/>
              <a:gd name="connsiteY2" fmla="*/ 0 h 2987040"/>
            </a:gdLst>
            <a:ahLst/>
            <a:cxnLst>
              <a:cxn ang="0">
                <a:pos x="connsiteX0" y="connsiteY0"/>
              </a:cxn>
              <a:cxn ang="0">
                <a:pos x="connsiteX1" y="connsiteY1"/>
              </a:cxn>
              <a:cxn ang="0">
                <a:pos x="connsiteX2" y="connsiteY2"/>
              </a:cxn>
            </a:cxnLst>
            <a:rect l="l" t="t" r="r" b="b"/>
            <a:pathLst>
              <a:path w="691969" h="2987040">
                <a:moveTo>
                  <a:pt x="691969" y="2987040"/>
                </a:moveTo>
                <a:cubicBezTo>
                  <a:pt x="377009" y="2374900"/>
                  <a:pt x="62049" y="1762760"/>
                  <a:pt x="6169" y="1264920"/>
                </a:cubicBezTo>
                <a:cubicBezTo>
                  <a:pt x="-49711" y="767080"/>
                  <a:pt x="290649" y="223520"/>
                  <a:pt x="356689"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9E108A6-86B6-43C9-B3C6-3939E035B904}"/>
              </a:ext>
            </a:extLst>
          </p:cNvPr>
          <p:cNvSpPr/>
          <p:nvPr/>
        </p:nvSpPr>
        <p:spPr>
          <a:xfrm>
            <a:off x="3291840" y="4678680"/>
            <a:ext cx="4693920" cy="4053320"/>
          </a:xfrm>
          <a:custGeom>
            <a:avLst/>
            <a:gdLst>
              <a:gd name="connsiteX0" fmla="*/ 0 w 4693920"/>
              <a:gd name="connsiteY0" fmla="*/ 4008120 h 4053320"/>
              <a:gd name="connsiteX1" fmla="*/ 3246120 w 4693920"/>
              <a:gd name="connsiteY1" fmla="*/ 3642360 h 4053320"/>
              <a:gd name="connsiteX2" fmla="*/ 3931920 w 4693920"/>
              <a:gd name="connsiteY2" fmla="*/ 1021080 h 4053320"/>
              <a:gd name="connsiteX3" fmla="*/ 4693920 w 4693920"/>
              <a:gd name="connsiteY3" fmla="*/ 0 h 4053320"/>
            </a:gdLst>
            <a:ahLst/>
            <a:cxnLst>
              <a:cxn ang="0">
                <a:pos x="connsiteX0" y="connsiteY0"/>
              </a:cxn>
              <a:cxn ang="0">
                <a:pos x="connsiteX1" y="connsiteY1"/>
              </a:cxn>
              <a:cxn ang="0">
                <a:pos x="connsiteX2" y="connsiteY2"/>
              </a:cxn>
              <a:cxn ang="0">
                <a:pos x="connsiteX3" y="connsiteY3"/>
              </a:cxn>
            </a:cxnLst>
            <a:rect l="l" t="t" r="r" b="b"/>
            <a:pathLst>
              <a:path w="4693920" h="4053320">
                <a:moveTo>
                  <a:pt x="0" y="4008120"/>
                </a:moveTo>
                <a:cubicBezTo>
                  <a:pt x="1295400" y="4074160"/>
                  <a:pt x="2590800" y="4140200"/>
                  <a:pt x="3246120" y="3642360"/>
                </a:cubicBezTo>
                <a:cubicBezTo>
                  <a:pt x="3901440" y="3144520"/>
                  <a:pt x="3690620" y="1628140"/>
                  <a:pt x="3931920" y="1021080"/>
                </a:cubicBezTo>
                <a:cubicBezTo>
                  <a:pt x="4173220" y="414020"/>
                  <a:pt x="4433570" y="207010"/>
                  <a:pt x="4693920"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139F908-B3F9-4AB5-8134-E3624C6987A5}"/>
              </a:ext>
            </a:extLst>
          </p:cNvPr>
          <p:cNvSpPr txBox="1"/>
          <p:nvPr/>
        </p:nvSpPr>
        <p:spPr>
          <a:xfrm>
            <a:off x="2209800" y="6193938"/>
            <a:ext cx="1207446" cy="477054"/>
          </a:xfrm>
          <a:prstGeom prst="rect">
            <a:avLst/>
          </a:prstGeom>
          <a:noFill/>
        </p:spPr>
        <p:txBody>
          <a:bodyPr wrap="none" rtlCol="0">
            <a:spAutoFit/>
          </a:bodyPr>
          <a:lstStyle/>
          <a:p>
            <a:r>
              <a:rPr lang="en-US" sz="2500" b="1" dirty="0"/>
              <a:t>Route 2</a:t>
            </a:r>
          </a:p>
        </p:txBody>
      </p:sp>
      <p:sp>
        <p:nvSpPr>
          <p:cNvPr id="20" name="TextBox 19">
            <a:extLst>
              <a:ext uri="{FF2B5EF4-FFF2-40B4-BE49-F238E27FC236}">
                <a16:creationId xmlns:a16="http://schemas.microsoft.com/office/drawing/2014/main" id="{378A7C96-CAE5-4418-8D26-3973EF86558F}"/>
              </a:ext>
            </a:extLst>
          </p:cNvPr>
          <p:cNvSpPr txBox="1"/>
          <p:nvPr/>
        </p:nvSpPr>
        <p:spPr>
          <a:xfrm>
            <a:off x="679177" y="5143500"/>
            <a:ext cx="1207446" cy="477054"/>
          </a:xfrm>
          <a:prstGeom prst="rect">
            <a:avLst/>
          </a:prstGeom>
          <a:noFill/>
        </p:spPr>
        <p:txBody>
          <a:bodyPr wrap="none" rtlCol="0">
            <a:spAutoFit/>
          </a:bodyPr>
          <a:lstStyle/>
          <a:p>
            <a:r>
              <a:rPr lang="en-US" sz="2500" b="1" dirty="0"/>
              <a:t>Route 1</a:t>
            </a:r>
          </a:p>
        </p:txBody>
      </p:sp>
      <p:sp>
        <p:nvSpPr>
          <p:cNvPr id="21" name="TextBox 20">
            <a:extLst>
              <a:ext uri="{FF2B5EF4-FFF2-40B4-BE49-F238E27FC236}">
                <a16:creationId xmlns:a16="http://schemas.microsoft.com/office/drawing/2014/main" id="{6B1AFD85-B08D-44D6-BB8A-215791608E46}"/>
              </a:ext>
            </a:extLst>
          </p:cNvPr>
          <p:cNvSpPr txBox="1"/>
          <p:nvPr/>
        </p:nvSpPr>
        <p:spPr>
          <a:xfrm>
            <a:off x="7049894" y="6800156"/>
            <a:ext cx="1207446" cy="477054"/>
          </a:xfrm>
          <a:prstGeom prst="rect">
            <a:avLst/>
          </a:prstGeom>
          <a:noFill/>
        </p:spPr>
        <p:txBody>
          <a:bodyPr wrap="none" rtlCol="0">
            <a:spAutoFit/>
          </a:bodyPr>
          <a:lstStyle/>
          <a:p>
            <a:r>
              <a:rPr lang="en-US" sz="2500" b="1" dirty="0"/>
              <a:t>Route 3</a:t>
            </a:r>
          </a:p>
        </p:txBody>
      </p:sp>
      <p:sp>
        <p:nvSpPr>
          <p:cNvPr id="23" name="TextBox 22">
            <a:extLst>
              <a:ext uri="{FF2B5EF4-FFF2-40B4-BE49-F238E27FC236}">
                <a16:creationId xmlns:a16="http://schemas.microsoft.com/office/drawing/2014/main" id="{6424A463-58A9-4849-A86A-89B35A182744}"/>
              </a:ext>
            </a:extLst>
          </p:cNvPr>
          <p:cNvSpPr txBox="1"/>
          <p:nvPr/>
        </p:nvSpPr>
        <p:spPr>
          <a:xfrm>
            <a:off x="1054300" y="3038095"/>
            <a:ext cx="3231374" cy="861774"/>
          </a:xfrm>
          <a:prstGeom prst="rect">
            <a:avLst/>
          </a:prstGeom>
          <a:noFill/>
        </p:spPr>
        <p:txBody>
          <a:bodyPr wrap="square" rtlCol="0">
            <a:spAutoFit/>
          </a:bodyPr>
          <a:lstStyle/>
          <a:p>
            <a:pPr algn="ctr"/>
            <a:r>
              <a:rPr lang="en-US" sz="2500" b="1" dirty="0"/>
              <a:t>NOTE: Routes 1 and 2 merges at one point</a:t>
            </a:r>
          </a:p>
        </p:txBody>
      </p:sp>
      <p:sp>
        <p:nvSpPr>
          <p:cNvPr id="15" name="Wave 14">
            <a:extLst>
              <a:ext uri="{FF2B5EF4-FFF2-40B4-BE49-F238E27FC236}">
                <a16:creationId xmlns:a16="http://schemas.microsoft.com/office/drawing/2014/main" id="{D8EF608B-B181-4EC2-A97B-9E6E46C557B2}"/>
              </a:ext>
            </a:extLst>
          </p:cNvPr>
          <p:cNvSpPr/>
          <p:nvPr/>
        </p:nvSpPr>
        <p:spPr>
          <a:xfrm>
            <a:off x="1054300" y="2705100"/>
            <a:ext cx="3231374" cy="1606475"/>
          </a:xfrm>
          <a:prstGeom prst="wav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8902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677400" y="1384286"/>
            <a:ext cx="8458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906000" y="2348174"/>
            <a:ext cx="8001000" cy="7389459"/>
          </a:xfrm>
          <a:prstGeom prst="rect">
            <a:avLst/>
          </a:prstGeom>
        </p:spPr>
        <p:txBody>
          <a:bodyPr wrap="square" lIns="0" tIns="0" rIns="0" bIns="0" rtlCol="0" anchor="t">
            <a:spAutoFit/>
          </a:bodyPr>
          <a:lstStyle/>
          <a:p>
            <a:pPr lvl="1" algn="ctr">
              <a:lnSpc>
                <a:spcPts val="3616"/>
              </a:lnSpc>
              <a:spcBef>
                <a:spcPct val="0"/>
              </a:spcBef>
            </a:pPr>
            <a:r>
              <a:rPr lang="en-US" sz="3600" b="1" spc="-25" dirty="0">
                <a:solidFill>
                  <a:srgbClr val="0070C0"/>
                </a:solidFill>
                <a:latin typeface="Goudy Old Style" panose="02020502050305020303" pitchFamily="18" charset="0"/>
              </a:rPr>
              <a:t>Module 1</a:t>
            </a:r>
            <a:r>
              <a:rPr lang="en-US" sz="3600" b="1" spc="-25" dirty="0">
                <a:solidFill>
                  <a:srgbClr val="000000"/>
                </a:solidFill>
                <a:latin typeface="Goudy Old Style" panose="02020502050305020303" pitchFamily="18" charset="0"/>
              </a:rPr>
              <a:t> (Contextual Multi-Armed Bandit)</a:t>
            </a:r>
          </a:p>
          <a:p>
            <a:pPr lvl="1" algn="ct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spc="-25" dirty="0">
                <a:solidFill>
                  <a:srgbClr val="000000"/>
                </a:solidFill>
                <a:latin typeface="Goudy Old Style" panose="02020502050305020303" pitchFamily="18" charset="0"/>
              </a:rPr>
              <a:t>Example 2:</a:t>
            </a: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Same as Example 1 with the following modification:</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The warehouse has two additional information to decide which route to take:</a:t>
            </a:r>
          </a:p>
          <a:p>
            <a:pPr marL="1657350" lvl="2" indent="-742950">
              <a:lnSpc>
                <a:spcPts val="3616"/>
              </a:lnSpc>
              <a:spcBef>
                <a:spcPct val="0"/>
              </a:spcBef>
              <a:buFont typeface="+mj-lt"/>
              <a:buAutoNum type="arabicPeriod"/>
            </a:pPr>
            <a:r>
              <a:rPr lang="en-US" sz="3600" spc="-25" dirty="0">
                <a:solidFill>
                  <a:srgbClr val="000000"/>
                </a:solidFill>
                <a:latin typeface="Goudy Old Style" panose="02020502050305020303" pitchFamily="18" charset="0"/>
              </a:rPr>
              <a:t>Average travel time of vehicles dispatched in the </a:t>
            </a:r>
            <a:r>
              <a:rPr lang="en-US" sz="3600" b="1" spc="-25" dirty="0">
                <a:solidFill>
                  <a:srgbClr val="0070C0"/>
                </a:solidFill>
                <a:latin typeface="Goudy Old Style" panose="02020502050305020303" pitchFamily="18" charset="0"/>
              </a:rPr>
              <a:t>previous hour</a:t>
            </a:r>
            <a:r>
              <a:rPr lang="en-US" sz="3600" spc="-25" dirty="0">
                <a:solidFill>
                  <a:srgbClr val="000000"/>
                </a:solidFill>
                <a:latin typeface="Goudy Old Style" panose="02020502050305020303" pitchFamily="18" charset="0"/>
              </a:rPr>
              <a:t>.</a:t>
            </a:r>
          </a:p>
          <a:p>
            <a:pPr marL="1657350" lvl="2" indent="-742950">
              <a:lnSpc>
                <a:spcPts val="3616"/>
              </a:lnSpc>
              <a:spcBef>
                <a:spcPct val="0"/>
              </a:spcBef>
              <a:buFont typeface="+mj-lt"/>
              <a:buAutoNum type="arabicPeriod"/>
            </a:pPr>
            <a:r>
              <a:rPr lang="en-US" sz="3600" spc="-25" dirty="0">
                <a:solidFill>
                  <a:srgbClr val="000000"/>
                </a:solidFill>
                <a:latin typeface="Goudy Old Style" panose="02020502050305020303" pitchFamily="18" charset="0"/>
              </a:rPr>
              <a:t>Average travel time of vehicles dispatched in the </a:t>
            </a:r>
            <a:r>
              <a:rPr lang="en-US" sz="3600" b="1" spc="-25" dirty="0">
                <a:solidFill>
                  <a:srgbClr val="0070C0"/>
                </a:solidFill>
                <a:latin typeface="Goudy Old Style" panose="02020502050305020303" pitchFamily="18" charset="0"/>
              </a:rPr>
              <a:t>current hour of the previous day</a:t>
            </a:r>
            <a:r>
              <a:rPr lang="en-US" sz="3600" spc="-25" dirty="0">
                <a:solidFill>
                  <a:srgbClr val="000000"/>
                </a:solidFill>
                <a:latin typeface="Goudy Old Style" panose="02020502050305020303" pitchFamily="18" charset="0"/>
              </a:rPr>
              <a:t>.</a:t>
            </a: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47970"/>
          </a:xfrm>
          <a:prstGeom prst="rect">
            <a:avLst/>
          </a:prstGeom>
        </p:spPr>
        <p:txBody>
          <a:bodyPr wrap="square" lIns="0" tIns="0" rIns="0" bIns="0" rtlCol="0" anchor="t">
            <a:spAutoFit/>
          </a:bodyPr>
          <a:lstStyle/>
          <a:p>
            <a:pPr lvl="0" algn="ctr">
              <a:lnSpc>
                <a:spcPts val="11008"/>
              </a:lnSpc>
              <a:spcBef>
                <a:spcPct val="0"/>
              </a:spcBef>
            </a:pPr>
            <a:r>
              <a:rPr lang="en-US" sz="6000" b="1" spc="-25" dirty="0">
                <a:solidFill>
                  <a:srgbClr val="000000"/>
                </a:solidFill>
                <a:latin typeface="Goudy Old Style" panose="02020502050305020303" pitchFamily="18" charset="0"/>
              </a:rPr>
              <a:t>Overview of the modules of this course</a:t>
            </a:r>
            <a:endParaRPr lang="en-US" sz="6000" u="none" strike="noStrike" dirty="0">
              <a:solidFill>
                <a:srgbClr val="000000"/>
              </a:solidFill>
              <a:latin typeface="Repo Bold Bold"/>
            </a:endParaRPr>
          </a:p>
        </p:txBody>
      </p:sp>
      <p:sp>
        <p:nvSpPr>
          <p:cNvPr id="2" name="Rectangle: Rounded Corners 1">
            <a:extLst>
              <a:ext uri="{FF2B5EF4-FFF2-40B4-BE49-F238E27FC236}">
                <a16:creationId xmlns:a16="http://schemas.microsoft.com/office/drawing/2014/main" id="{759371C7-AA8D-4818-B5F6-77D867B04585}"/>
              </a:ext>
            </a:extLst>
          </p:cNvPr>
          <p:cNvSpPr/>
          <p:nvPr/>
        </p:nvSpPr>
        <p:spPr>
          <a:xfrm>
            <a:off x="381000" y="2348174"/>
            <a:ext cx="8991600" cy="7214926"/>
          </a:xfrm>
          <a:prstGeom prst="roundRect">
            <a:avLst>
              <a:gd name="adj" fmla="val 4290"/>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6560F2A-8627-4FED-B722-B5195A9DFA4D}"/>
              </a:ext>
            </a:extLst>
          </p:cNvPr>
          <p:cNvPicPr>
            <a:picLocks noChangeAspect="1"/>
          </p:cNvPicPr>
          <p:nvPr/>
        </p:nvPicPr>
        <p:blipFill>
          <a:blip r:embed="rId4"/>
          <a:stretch>
            <a:fillRect/>
          </a:stretch>
        </p:blipFill>
        <p:spPr>
          <a:xfrm>
            <a:off x="1371600" y="7938826"/>
            <a:ext cx="1981200" cy="1246215"/>
          </a:xfrm>
          <a:prstGeom prst="rect">
            <a:avLst/>
          </a:prstGeom>
        </p:spPr>
      </p:pic>
      <p:pic>
        <p:nvPicPr>
          <p:cNvPr id="17414" name="Picture 6" descr="Mahindra University Hyderabad Announces Last and Final Call for Admissions  to B.Tech Degree Programs">
            <a:extLst>
              <a:ext uri="{FF2B5EF4-FFF2-40B4-BE49-F238E27FC236}">
                <a16:creationId xmlns:a16="http://schemas.microsoft.com/office/drawing/2014/main" id="{7F9A82FA-4D80-4A3C-BFA2-BFCC560C16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420" y="3101702"/>
            <a:ext cx="2438400" cy="16064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EECEE8-3EE9-4753-B5AE-9031EF622002}"/>
              </a:ext>
            </a:extLst>
          </p:cNvPr>
          <p:cNvSpPr txBox="1"/>
          <p:nvPr/>
        </p:nvSpPr>
        <p:spPr>
          <a:xfrm>
            <a:off x="6922651" y="2324100"/>
            <a:ext cx="1535549" cy="861774"/>
          </a:xfrm>
          <a:prstGeom prst="rect">
            <a:avLst/>
          </a:prstGeom>
          <a:noFill/>
        </p:spPr>
        <p:txBody>
          <a:bodyPr wrap="none" rtlCol="0">
            <a:spAutoFit/>
          </a:bodyPr>
          <a:lstStyle/>
          <a:p>
            <a:r>
              <a:rPr lang="en-US" sz="2500" b="1" dirty="0"/>
              <a:t>Mahindra</a:t>
            </a:r>
          </a:p>
          <a:p>
            <a:r>
              <a:rPr lang="en-US" sz="2500" b="1" dirty="0"/>
              <a:t>University</a:t>
            </a:r>
          </a:p>
        </p:txBody>
      </p:sp>
      <p:sp>
        <p:nvSpPr>
          <p:cNvPr id="8" name="Freeform: Shape 7">
            <a:extLst>
              <a:ext uri="{FF2B5EF4-FFF2-40B4-BE49-F238E27FC236}">
                <a16:creationId xmlns:a16="http://schemas.microsoft.com/office/drawing/2014/main" id="{36A7A20B-4FB5-412A-9550-B1B349EDD40E}"/>
              </a:ext>
            </a:extLst>
          </p:cNvPr>
          <p:cNvSpPr/>
          <p:nvPr/>
        </p:nvSpPr>
        <p:spPr>
          <a:xfrm>
            <a:off x="1282900" y="3810000"/>
            <a:ext cx="4965500" cy="4381500"/>
          </a:xfrm>
          <a:custGeom>
            <a:avLst/>
            <a:gdLst>
              <a:gd name="connsiteX0" fmla="*/ 393500 w 4965500"/>
              <a:gd name="connsiteY0" fmla="*/ 4175760 h 4175760"/>
              <a:gd name="connsiteX1" fmla="*/ 454460 w 4965500"/>
              <a:gd name="connsiteY1" fmla="*/ 1661160 h 4175760"/>
              <a:gd name="connsiteX2" fmla="*/ 4965500 w 4965500"/>
              <a:gd name="connsiteY2" fmla="*/ 0 h 4175760"/>
            </a:gdLst>
            <a:ahLst/>
            <a:cxnLst>
              <a:cxn ang="0">
                <a:pos x="connsiteX0" y="connsiteY0"/>
              </a:cxn>
              <a:cxn ang="0">
                <a:pos x="connsiteX1" y="connsiteY1"/>
              </a:cxn>
              <a:cxn ang="0">
                <a:pos x="connsiteX2" y="connsiteY2"/>
              </a:cxn>
            </a:cxnLst>
            <a:rect l="l" t="t" r="r" b="b"/>
            <a:pathLst>
              <a:path w="4965500" h="4175760">
                <a:moveTo>
                  <a:pt x="393500" y="4175760"/>
                </a:moveTo>
                <a:cubicBezTo>
                  <a:pt x="42980" y="3266440"/>
                  <a:pt x="-307540" y="2357120"/>
                  <a:pt x="454460" y="1661160"/>
                </a:cubicBezTo>
                <a:cubicBezTo>
                  <a:pt x="1216460" y="965200"/>
                  <a:pt x="3090980" y="482600"/>
                  <a:pt x="4965500"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DC8B43A-FE63-4C2A-BE81-299A1F33071C}"/>
              </a:ext>
            </a:extLst>
          </p:cNvPr>
          <p:cNvSpPr/>
          <p:nvPr/>
        </p:nvSpPr>
        <p:spPr>
          <a:xfrm>
            <a:off x="2209800" y="4997506"/>
            <a:ext cx="691969" cy="3218068"/>
          </a:xfrm>
          <a:custGeom>
            <a:avLst/>
            <a:gdLst>
              <a:gd name="connsiteX0" fmla="*/ 691969 w 691969"/>
              <a:gd name="connsiteY0" fmla="*/ 2987040 h 2987040"/>
              <a:gd name="connsiteX1" fmla="*/ 6169 w 691969"/>
              <a:gd name="connsiteY1" fmla="*/ 1264920 h 2987040"/>
              <a:gd name="connsiteX2" fmla="*/ 356689 w 691969"/>
              <a:gd name="connsiteY2" fmla="*/ 0 h 2987040"/>
            </a:gdLst>
            <a:ahLst/>
            <a:cxnLst>
              <a:cxn ang="0">
                <a:pos x="connsiteX0" y="connsiteY0"/>
              </a:cxn>
              <a:cxn ang="0">
                <a:pos x="connsiteX1" y="connsiteY1"/>
              </a:cxn>
              <a:cxn ang="0">
                <a:pos x="connsiteX2" y="connsiteY2"/>
              </a:cxn>
            </a:cxnLst>
            <a:rect l="l" t="t" r="r" b="b"/>
            <a:pathLst>
              <a:path w="691969" h="2987040">
                <a:moveTo>
                  <a:pt x="691969" y="2987040"/>
                </a:moveTo>
                <a:cubicBezTo>
                  <a:pt x="377009" y="2374900"/>
                  <a:pt x="62049" y="1762760"/>
                  <a:pt x="6169" y="1264920"/>
                </a:cubicBezTo>
                <a:cubicBezTo>
                  <a:pt x="-49711" y="767080"/>
                  <a:pt x="290649" y="223520"/>
                  <a:pt x="356689"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9E108A6-86B6-43C9-B3C6-3939E035B904}"/>
              </a:ext>
            </a:extLst>
          </p:cNvPr>
          <p:cNvSpPr/>
          <p:nvPr/>
        </p:nvSpPr>
        <p:spPr>
          <a:xfrm>
            <a:off x="3291840" y="4678680"/>
            <a:ext cx="4693920" cy="4053320"/>
          </a:xfrm>
          <a:custGeom>
            <a:avLst/>
            <a:gdLst>
              <a:gd name="connsiteX0" fmla="*/ 0 w 4693920"/>
              <a:gd name="connsiteY0" fmla="*/ 4008120 h 4053320"/>
              <a:gd name="connsiteX1" fmla="*/ 3246120 w 4693920"/>
              <a:gd name="connsiteY1" fmla="*/ 3642360 h 4053320"/>
              <a:gd name="connsiteX2" fmla="*/ 3931920 w 4693920"/>
              <a:gd name="connsiteY2" fmla="*/ 1021080 h 4053320"/>
              <a:gd name="connsiteX3" fmla="*/ 4693920 w 4693920"/>
              <a:gd name="connsiteY3" fmla="*/ 0 h 4053320"/>
            </a:gdLst>
            <a:ahLst/>
            <a:cxnLst>
              <a:cxn ang="0">
                <a:pos x="connsiteX0" y="connsiteY0"/>
              </a:cxn>
              <a:cxn ang="0">
                <a:pos x="connsiteX1" y="connsiteY1"/>
              </a:cxn>
              <a:cxn ang="0">
                <a:pos x="connsiteX2" y="connsiteY2"/>
              </a:cxn>
              <a:cxn ang="0">
                <a:pos x="connsiteX3" y="connsiteY3"/>
              </a:cxn>
            </a:cxnLst>
            <a:rect l="l" t="t" r="r" b="b"/>
            <a:pathLst>
              <a:path w="4693920" h="4053320">
                <a:moveTo>
                  <a:pt x="0" y="4008120"/>
                </a:moveTo>
                <a:cubicBezTo>
                  <a:pt x="1295400" y="4074160"/>
                  <a:pt x="2590800" y="4140200"/>
                  <a:pt x="3246120" y="3642360"/>
                </a:cubicBezTo>
                <a:cubicBezTo>
                  <a:pt x="3901440" y="3144520"/>
                  <a:pt x="3690620" y="1628140"/>
                  <a:pt x="3931920" y="1021080"/>
                </a:cubicBezTo>
                <a:cubicBezTo>
                  <a:pt x="4173220" y="414020"/>
                  <a:pt x="4433570" y="207010"/>
                  <a:pt x="4693920"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139F908-B3F9-4AB5-8134-E3624C6987A5}"/>
              </a:ext>
            </a:extLst>
          </p:cNvPr>
          <p:cNvSpPr txBox="1"/>
          <p:nvPr/>
        </p:nvSpPr>
        <p:spPr>
          <a:xfrm>
            <a:off x="2209800" y="6193938"/>
            <a:ext cx="1207446" cy="477054"/>
          </a:xfrm>
          <a:prstGeom prst="rect">
            <a:avLst/>
          </a:prstGeom>
          <a:noFill/>
        </p:spPr>
        <p:txBody>
          <a:bodyPr wrap="none" rtlCol="0">
            <a:spAutoFit/>
          </a:bodyPr>
          <a:lstStyle/>
          <a:p>
            <a:r>
              <a:rPr lang="en-US" sz="2500" b="1" dirty="0"/>
              <a:t>Route 2</a:t>
            </a:r>
          </a:p>
        </p:txBody>
      </p:sp>
      <p:sp>
        <p:nvSpPr>
          <p:cNvPr id="20" name="TextBox 19">
            <a:extLst>
              <a:ext uri="{FF2B5EF4-FFF2-40B4-BE49-F238E27FC236}">
                <a16:creationId xmlns:a16="http://schemas.microsoft.com/office/drawing/2014/main" id="{378A7C96-CAE5-4418-8D26-3973EF86558F}"/>
              </a:ext>
            </a:extLst>
          </p:cNvPr>
          <p:cNvSpPr txBox="1"/>
          <p:nvPr/>
        </p:nvSpPr>
        <p:spPr>
          <a:xfrm>
            <a:off x="679177" y="5143500"/>
            <a:ext cx="1207446" cy="477054"/>
          </a:xfrm>
          <a:prstGeom prst="rect">
            <a:avLst/>
          </a:prstGeom>
          <a:noFill/>
        </p:spPr>
        <p:txBody>
          <a:bodyPr wrap="none" rtlCol="0">
            <a:spAutoFit/>
          </a:bodyPr>
          <a:lstStyle/>
          <a:p>
            <a:r>
              <a:rPr lang="en-US" sz="2500" b="1" dirty="0"/>
              <a:t>Route 1</a:t>
            </a:r>
          </a:p>
        </p:txBody>
      </p:sp>
      <p:sp>
        <p:nvSpPr>
          <p:cNvPr id="21" name="TextBox 20">
            <a:extLst>
              <a:ext uri="{FF2B5EF4-FFF2-40B4-BE49-F238E27FC236}">
                <a16:creationId xmlns:a16="http://schemas.microsoft.com/office/drawing/2014/main" id="{6B1AFD85-B08D-44D6-BB8A-215791608E46}"/>
              </a:ext>
            </a:extLst>
          </p:cNvPr>
          <p:cNvSpPr txBox="1"/>
          <p:nvPr/>
        </p:nvSpPr>
        <p:spPr>
          <a:xfrm>
            <a:off x="7049894" y="6800156"/>
            <a:ext cx="1207446" cy="477054"/>
          </a:xfrm>
          <a:prstGeom prst="rect">
            <a:avLst/>
          </a:prstGeom>
          <a:noFill/>
        </p:spPr>
        <p:txBody>
          <a:bodyPr wrap="none" rtlCol="0">
            <a:spAutoFit/>
          </a:bodyPr>
          <a:lstStyle/>
          <a:p>
            <a:r>
              <a:rPr lang="en-US" sz="2500" b="1" dirty="0"/>
              <a:t>Route 3</a:t>
            </a:r>
          </a:p>
        </p:txBody>
      </p:sp>
      <p:sp>
        <p:nvSpPr>
          <p:cNvPr id="23" name="TextBox 22">
            <a:extLst>
              <a:ext uri="{FF2B5EF4-FFF2-40B4-BE49-F238E27FC236}">
                <a16:creationId xmlns:a16="http://schemas.microsoft.com/office/drawing/2014/main" id="{6424A463-58A9-4849-A86A-89B35A182744}"/>
              </a:ext>
            </a:extLst>
          </p:cNvPr>
          <p:cNvSpPr txBox="1"/>
          <p:nvPr/>
        </p:nvSpPr>
        <p:spPr>
          <a:xfrm>
            <a:off x="1054300" y="3038095"/>
            <a:ext cx="3231374" cy="861774"/>
          </a:xfrm>
          <a:prstGeom prst="rect">
            <a:avLst/>
          </a:prstGeom>
          <a:noFill/>
        </p:spPr>
        <p:txBody>
          <a:bodyPr wrap="square" rtlCol="0">
            <a:spAutoFit/>
          </a:bodyPr>
          <a:lstStyle/>
          <a:p>
            <a:pPr algn="ctr"/>
            <a:r>
              <a:rPr lang="en-US" sz="2500" b="1" dirty="0"/>
              <a:t>NOTE: Routes 1 and 2 merges at one point</a:t>
            </a:r>
          </a:p>
        </p:txBody>
      </p:sp>
      <p:sp>
        <p:nvSpPr>
          <p:cNvPr id="15" name="Wave 14">
            <a:extLst>
              <a:ext uri="{FF2B5EF4-FFF2-40B4-BE49-F238E27FC236}">
                <a16:creationId xmlns:a16="http://schemas.microsoft.com/office/drawing/2014/main" id="{D8EF608B-B181-4EC2-A97B-9E6E46C557B2}"/>
              </a:ext>
            </a:extLst>
          </p:cNvPr>
          <p:cNvSpPr/>
          <p:nvPr/>
        </p:nvSpPr>
        <p:spPr>
          <a:xfrm>
            <a:off x="1054300" y="2705100"/>
            <a:ext cx="3231374" cy="1606475"/>
          </a:xfrm>
          <a:prstGeom prst="wav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4485DD99-D92C-4EED-8218-51EFA77A60C3}"/>
              </a:ext>
            </a:extLst>
          </p:cNvPr>
          <p:cNvSpPr/>
          <p:nvPr/>
        </p:nvSpPr>
        <p:spPr>
          <a:xfrm>
            <a:off x="9601200" y="2149232"/>
            <a:ext cx="1205861" cy="753528"/>
          </a:xfrm>
          <a:prstGeom prst="rightArrow">
            <a:avLst/>
          </a:prstGeom>
          <a:solidFill>
            <a:srgbClr val="FF0000">
              <a:alpha val="3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2583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677400" y="1384286"/>
            <a:ext cx="8458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906000" y="2348174"/>
            <a:ext cx="8001000" cy="6466129"/>
          </a:xfrm>
          <a:prstGeom prst="rect">
            <a:avLst/>
          </a:prstGeom>
        </p:spPr>
        <p:txBody>
          <a:bodyPr wrap="square" lIns="0" tIns="0" rIns="0" bIns="0" rtlCol="0" anchor="t">
            <a:spAutoFit/>
          </a:bodyPr>
          <a:lstStyle/>
          <a:p>
            <a:pPr lvl="1" algn="ctr">
              <a:lnSpc>
                <a:spcPts val="3616"/>
              </a:lnSpc>
              <a:spcBef>
                <a:spcPct val="0"/>
              </a:spcBef>
            </a:pPr>
            <a:r>
              <a:rPr lang="en-US" sz="3600" b="1" spc="-25" dirty="0">
                <a:solidFill>
                  <a:srgbClr val="0070C0"/>
                </a:solidFill>
                <a:latin typeface="Goudy Old Style" panose="02020502050305020303" pitchFamily="18" charset="0"/>
              </a:rPr>
              <a:t>Module 1 </a:t>
            </a:r>
            <a:r>
              <a:rPr lang="en-US" sz="3600" b="1" spc="-25" dirty="0">
                <a:solidFill>
                  <a:srgbClr val="000000"/>
                </a:solidFill>
                <a:latin typeface="Goudy Old Style" panose="02020502050305020303" pitchFamily="18" charset="0"/>
              </a:rPr>
              <a:t>(Contextual Multi-Armed Bandit)</a:t>
            </a:r>
          </a:p>
          <a:p>
            <a:pPr lvl="1" algn="ct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spc="-25" dirty="0">
                <a:solidFill>
                  <a:srgbClr val="000000"/>
                </a:solidFill>
                <a:latin typeface="Goudy Old Style" panose="02020502050305020303" pitchFamily="18" charset="0"/>
              </a:rPr>
              <a:t>Broad aspects of the solution to Example 2:</a:t>
            </a: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The two additional information, </a:t>
            </a:r>
            <a:r>
              <a:rPr lang="en-US" sz="3600" b="1" spc="-25" dirty="0">
                <a:solidFill>
                  <a:srgbClr val="0070C0"/>
                </a:solidFill>
                <a:latin typeface="Goudy Old Style" panose="02020502050305020303" pitchFamily="18" charset="0"/>
              </a:rPr>
              <a:t>the context</a:t>
            </a:r>
            <a:r>
              <a:rPr lang="en-US" sz="3600" spc="-25" dirty="0">
                <a:solidFill>
                  <a:srgbClr val="000000"/>
                </a:solidFill>
                <a:latin typeface="Goudy Old Style" panose="02020502050305020303" pitchFamily="18" charset="0"/>
              </a:rPr>
              <a:t>, should intuitively help the warehouse to make better routing decisions.</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However, uncertainty of the three routes still exists in this problem as in Example 1. So, the warehouse still has to learn from experience.</a:t>
            </a: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47970"/>
          </a:xfrm>
          <a:prstGeom prst="rect">
            <a:avLst/>
          </a:prstGeom>
        </p:spPr>
        <p:txBody>
          <a:bodyPr wrap="square" lIns="0" tIns="0" rIns="0" bIns="0" rtlCol="0" anchor="t">
            <a:spAutoFit/>
          </a:bodyPr>
          <a:lstStyle/>
          <a:p>
            <a:pPr lvl="0" algn="ctr">
              <a:lnSpc>
                <a:spcPts val="11008"/>
              </a:lnSpc>
              <a:spcBef>
                <a:spcPct val="0"/>
              </a:spcBef>
            </a:pPr>
            <a:r>
              <a:rPr lang="en-US" sz="6000" b="1" spc="-25" dirty="0">
                <a:solidFill>
                  <a:srgbClr val="000000"/>
                </a:solidFill>
                <a:latin typeface="Goudy Old Style" panose="02020502050305020303" pitchFamily="18" charset="0"/>
              </a:rPr>
              <a:t>Overview of the modules of this course</a:t>
            </a:r>
            <a:endParaRPr lang="en-US" sz="6000" u="none" strike="noStrike" dirty="0">
              <a:solidFill>
                <a:srgbClr val="000000"/>
              </a:solidFill>
              <a:latin typeface="Repo Bold Bold"/>
            </a:endParaRPr>
          </a:p>
        </p:txBody>
      </p:sp>
      <p:sp>
        <p:nvSpPr>
          <p:cNvPr id="2" name="Rectangle: Rounded Corners 1">
            <a:extLst>
              <a:ext uri="{FF2B5EF4-FFF2-40B4-BE49-F238E27FC236}">
                <a16:creationId xmlns:a16="http://schemas.microsoft.com/office/drawing/2014/main" id="{759371C7-AA8D-4818-B5F6-77D867B04585}"/>
              </a:ext>
            </a:extLst>
          </p:cNvPr>
          <p:cNvSpPr/>
          <p:nvPr/>
        </p:nvSpPr>
        <p:spPr>
          <a:xfrm>
            <a:off x="381000" y="2348174"/>
            <a:ext cx="8991600" cy="7214926"/>
          </a:xfrm>
          <a:prstGeom prst="roundRect">
            <a:avLst>
              <a:gd name="adj" fmla="val 4290"/>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6560F2A-8627-4FED-B722-B5195A9DFA4D}"/>
              </a:ext>
            </a:extLst>
          </p:cNvPr>
          <p:cNvPicPr>
            <a:picLocks noChangeAspect="1"/>
          </p:cNvPicPr>
          <p:nvPr/>
        </p:nvPicPr>
        <p:blipFill>
          <a:blip r:embed="rId4"/>
          <a:stretch>
            <a:fillRect/>
          </a:stretch>
        </p:blipFill>
        <p:spPr>
          <a:xfrm>
            <a:off x="1371600" y="7938826"/>
            <a:ext cx="1981200" cy="1246215"/>
          </a:xfrm>
          <a:prstGeom prst="rect">
            <a:avLst/>
          </a:prstGeom>
        </p:spPr>
      </p:pic>
      <p:pic>
        <p:nvPicPr>
          <p:cNvPr id="17414" name="Picture 6" descr="Mahindra University Hyderabad Announces Last and Final Call for Admissions  to B.Tech Degree Programs">
            <a:extLst>
              <a:ext uri="{FF2B5EF4-FFF2-40B4-BE49-F238E27FC236}">
                <a16:creationId xmlns:a16="http://schemas.microsoft.com/office/drawing/2014/main" id="{7F9A82FA-4D80-4A3C-BFA2-BFCC560C16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420" y="3101702"/>
            <a:ext cx="2438400" cy="16064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EECEE8-3EE9-4753-B5AE-9031EF622002}"/>
              </a:ext>
            </a:extLst>
          </p:cNvPr>
          <p:cNvSpPr txBox="1"/>
          <p:nvPr/>
        </p:nvSpPr>
        <p:spPr>
          <a:xfrm>
            <a:off x="6922651" y="2324100"/>
            <a:ext cx="1535549" cy="861774"/>
          </a:xfrm>
          <a:prstGeom prst="rect">
            <a:avLst/>
          </a:prstGeom>
          <a:noFill/>
        </p:spPr>
        <p:txBody>
          <a:bodyPr wrap="none" rtlCol="0">
            <a:spAutoFit/>
          </a:bodyPr>
          <a:lstStyle/>
          <a:p>
            <a:r>
              <a:rPr lang="en-US" sz="2500" b="1" dirty="0"/>
              <a:t>Mahindra</a:t>
            </a:r>
          </a:p>
          <a:p>
            <a:r>
              <a:rPr lang="en-US" sz="2500" b="1" dirty="0"/>
              <a:t>University</a:t>
            </a:r>
          </a:p>
        </p:txBody>
      </p:sp>
      <p:sp>
        <p:nvSpPr>
          <p:cNvPr id="8" name="Freeform: Shape 7">
            <a:extLst>
              <a:ext uri="{FF2B5EF4-FFF2-40B4-BE49-F238E27FC236}">
                <a16:creationId xmlns:a16="http://schemas.microsoft.com/office/drawing/2014/main" id="{36A7A20B-4FB5-412A-9550-B1B349EDD40E}"/>
              </a:ext>
            </a:extLst>
          </p:cNvPr>
          <p:cNvSpPr/>
          <p:nvPr/>
        </p:nvSpPr>
        <p:spPr>
          <a:xfrm>
            <a:off x="1282900" y="3810000"/>
            <a:ext cx="4965500" cy="4381500"/>
          </a:xfrm>
          <a:custGeom>
            <a:avLst/>
            <a:gdLst>
              <a:gd name="connsiteX0" fmla="*/ 393500 w 4965500"/>
              <a:gd name="connsiteY0" fmla="*/ 4175760 h 4175760"/>
              <a:gd name="connsiteX1" fmla="*/ 454460 w 4965500"/>
              <a:gd name="connsiteY1" fmla="*/ 1661160 h 4175760"/>
              <a:gd name="connsiteX2" fmla="*/ 4965500 w 4965500"/>
              <a:gd name="connsiteY2" fmla="*/ 0 h 4175760"/>
            </a:gdLst>
            <a:ahLst/>
            <a:cxnLst>
              <a:cxn ang="0">
                <a:pos x="connsiteX0" y="connsiteY0"/>
              </a:cxn>
              <a:cxn ang="0">
                <a:pos x="connsiteX1" y="connsiteY1"/>
              </a:cxn>
              <a:cxn ang="0">
                <a:pos x="connsiteX2" y="connsiteY2"/>
              </a:cxn>
            </a:cxnLst>
            <a:rect l="l" t="t" r="r" b="b"/>
            <a:pathLst>
              <a:path w="4965500" h="4175760">
                <a:moveTo>
                  <a:pt x="393500" y="4175760"/>
                </a:moveTo>
                <a:cubicBezTo>
                  <a:pt x="42980" y="3266440"/>
                  <a:pt x="-307540" y="2357120"/>
                  <a:pt x="454460" y="1661160"/>
                </a:cubicBezTo>
                <a:cubicBezTo>
                  <a:pt x="1216460" y="965200"/>
                  <a:pt x="3090980" y="482600"/>
                  <a:pt x="4965500"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DC8B43A-FE63-4C2A-BE81-299A1F33071C}"/>
              </a:ext>
            </a:extLst>
          </p:cNvPr>
          <p:cNvSpPr/>
          <p:nvPr/>
        </p:nvSpPr>
        <p:spPr>
          <a:xfrm>
            <a:off x="2209800" y="4997506"/>
            <a:ext cx="691969" cy="3218068"/>
          </a:xfrm>
          <a:custGeom>
            <a:avLst/>
            <a:gdLst>
              <a:gd name="connsiteX0" fmla="*/ 691969 w 691969"/>
              <a:gd name="connsiteY0" fmla="*/ 2987040 h 2987040"/>
              <a:gd name="connsiteX1" fmla="*/ 6169 w 691969"/>
              <a:gd name="connsiteY1" fmla="*/ 1264920 h 2987040"/>
              <a:gd name="connsiteX2" fmla="*/ 356689 w 691969"/>
              <a:gd name="connsiteY2" fmla="*/ 0 h 2987040"/>
            </a:gdLst>
            <a:ahLst/>
            <a:cxnLst>
              <a:cxn ang="0">
                <a:pos x="connsiteX0" y="connsiteY0"/>
              </a:cxn>
              <a:cxn ang="0">
                <a:pos x="connsiteX1" y="connsiteY1"/>
              </a:cxn>
              <a:cxn ang="0">
                <a:pos x="connsiteX2" y="connsiteY2"/>
              </a:cxn>
            </a:cxnLst>
            <a:rect l="l" t="t" r="r" b="b"/>
            <a:pathLst>
              <a:path w="691969" h="2987040">
                <a:moveTo>
                  <a:pt x="691969" y="2987040"/>
                </a:moveTo>
                <a:cubicBezTo>
                  <a:pt x="377009" y="2374900"/>
                  <a:pt x="62049" y="1762760"/>
                  <a:pt x="6169" y="1264920"/>
                </a:cubicBezTo>
                <a:cubicBezTo>
                  <a:pt x="-49711" y="767080"/>
                  <a:pt x="290649" y="223520"/>
                  <a:pt x="356689"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9E108A6-86B6-43C9-B3C6-3939E035B904}"/>
              </a:ext>
            </a:extLst>
          </p:cNvPr>
          <p:cNvSpPr/>
          <p:nvPr/>
        </p:nvSpPr>
        <p:spPr>
          <a:xfrm>
            <a:off x="3291840" y="4678680"/>
            <a:ext cx="4693920" cy="4053320"/>
          </a:xfrm>
          <a:custGeom>
            <a:avLst/>
            <a:gdLst>
              <a:gd name="connsiteX0" fmla="*/ 0 w 4693920"/>
              <a:gd name="connsiteY0" fmla="*/ 4008120 h 4053320"/>
              <a:gd name="connsiteX1" fmla="*/ 3246120 w 4693920"/>
              <a:gd name="connsiteY1" fmla="*/ 3642360 h 4053320"/>
              <a:gd name="connsiteX2" fmla="*/ 3931920 w 4693920"/>
              <a:gd name="connsiteY2" fmla="*/ 1021080 h 4053320"/>
              <a:gd name="connsiteX3" fmla="*/ 4693920 w 4693920"/>
              <a:gd name="connsiteY3" fmla="*/ 0 h 4053320"/>
            </a:gdLst>
            <a:ahLst/>
            <a:cxnLst>
              <a:cxn ang="0">
                <a:pos x="connsiteX0" y="connsiteY0"/>
              </a:cxn>
              <a:cxn ang="0">
                <a:pos x="connsiteX1" y="connsiteY1"/>
              </a:cxn>
              <a:cxn ang="0">
                <a:pos x="connsiteX2" y="connsiteY2"/>
              </a:cxn>
              <a:cxn ang="0">
                <a:pos x="connsiteX3" y="connsiteY3"/>
              </a:cxn>
            </a:cxnLst>
            <a:rect l="l" t="t" r="r" b="b"/>
            <a:pathLst>
              <a:path w="4693920" h="4053320">
                <a:moveTo>
                  <a:pt x="0" y="4008120"/>
                </a:moveTo>
                <a:cubicBezTo>
                  <a:pt x="1295400" y="4074160"/>
                  <a:pt x="2590800" y="4140200"/>
                  <a:pt x="3246120" y="3642360"/>
                </a:cubicBezTo>
                <a:cubicBezTo>
                  <a:pt x="3901440" y="3144520"/>
                  <a:pt x="3690620" y="1628140"/>
                  <a:pt x="3931920" y="1021080"/>
                </a:cubicBezTo>
                <a:cubicBezTo>
                  <a:pt x="4173220" y="414020"/>
                  <a:pt x="4433570" y="207010"/>
                  <a:pt x="4693920"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139F908-B3F9-4AB5-8134-E3624C6987A5}"/>
              </a:ext>
            </a:extLst>
          </p:cNvPr>
          <p:cNvSpPr txBox="1"/>
          <p:nvPr/>
        </p:nvSpPr>
        <p:spPr>
          <a:xfrm>
            <a:off x="2209800" y="6193938"/>
            <a:ext cx="1207446" cy="477054"/>
          </a:xfrm>
          <a:prstGeom prst="rect">
            <a:avLst/>
          </a:prstGeom>
          <a:noFill/>
        </p:spPr>
        <p:txBody>
          <a:bodyPr wrap="none" rtlCol="0">
            <a:spAutoFit/>
          </a:bodyPr>
          <a:lstStyle/>
          <a:p>
            <a:r>
              <a:rPr lang="en-US" sz="2500" b="1" dirty="0"/>
              <a:t>Route 2</a:t>
            </a:r>
          </a:p>
        </p:txBody>
      </p:sp>
      <p:sp>
        <p:nvSpPr>
          <p:cNvPr id="20" name="TextBox 19">
            <a:extLst>
              <a:ext uri="{FF2B5EF4-FFF2-40B4-BE49-F238E27FC236}">
                <a16:creationId xmlns:a16="http://schemas.microsoft.com/office/drawing/2014/main" id="{378A7C96-CAE5-4418-8D26-3973EF86558F}"/>
              </a:ext>
            </a:extLst>
          </p:cNvPr>
          <p:cNvSpPr txBox="1"/>
          <p:nvPr/>
        </p:nvSpPr>
        <p:spPr>
          <a:xfrm>
            <a:off x="679177" y="5143500"/>
            <a:ext cx="1207446" cy="477054"/>
          </a:xfrm>
          <a:prstGeom prst="rect">
            <a:avLst/>
          </a:prstGeom>
          <a:noFill/>
        </p:spPr>
        <p:txBody>
          <a:bodyPr wrap="none" rtlCol="0">
            <a:spAutoFit/>
          </a:bodyPr>
          <a:lstStyle/>
          <a:p>
            <a:r>
              <a:rPr lang="en-US" sz="2500" b="1" dirty="0"/>
              <a:t>Route 1</a:t>
            </a:r>
          </a:p>
        </p:txBody>
      </p:sp>
      <p:sp>
        <p:nvSpPr>
          <p:cNvPr id="21" name="TextBox 20">
            <a:extLst>
              <a:ext uri="{FF2B5EF4-FFF2-40B4-BE49-F238E27FC236}">
                <a16:creationId xmlns:a16="http://schemas.microsoft.com/office/drawing/2014/main" id="{6B1AFD85-B08D-44D6-BB8A-215791608E46}"/>
              </a:ext>
            </a:extLst>
          </p:cNvPr>
          <p:cNvSpPr txBox="1"/>
          <p:nvPr/>
        </p:nvSpPr>
        <p:spPr>
          <a:xfrm>
            <a:off x="7049894" y="6800156"/>
            <a:ext cx="1207446" cy="477054"/>
          </a:xfrm>
          <a:prstGeom prst="rect">
            <a:avLst/>
          </a:prstGeom>
          <a:noFill/>
        </p:spPr>
        <p:txBody>
          <a:bodyPr wrap="none" rtlCol="0">
            <a:spAutoFit/>
          </a:bodyPr>
          <a:lstStyle/>
          <a:p>
            <a:r>
              <a:rPr lang="en-US" sz="2500" b="1" dirty="0"/>
              <a:t>Route 3</a:t>
            </a:r>
          </a:p>
        </p:txBody>
      </p:sp>
      <p:sp>
        <p:nvSpPr>
          <p:cNvPr id="23" name="TextBox 22">
            <a:extLst>
              <a:ext uri="{FF2B5EF4-FFF2-40B4-BE49-F238E27FC236}">
                <a16:creationId xmlns:a16="http://schemas.microsoft.com/office/drawing/2014/main" id="{6424A463-58A9-4849-A86A-89B35A182744}"/>
              </a:ext>
            </a:extLst>
          </p:cNvPr>
          <p:cNvSpPr txBox="1"/>
          <p:nvPr/>
        </p:nvSpPr>
        <p:spPr>
          <a:xfrm>
            <a:off x="1054300" y="3038095"/>
            <a:ext cx="3231374" cy="861774"/>
          </a:xfrm>
          <a:prstGeom prst="rect">
            <a:avLst/>
          </a:prstGeom>
          <a:noFill/>
        </p:spPr>
        <p:txBody>
          <a:bodyPr wrap="square" rtlCol="0">
            <a:spAutoFit/>
          </a:bodyPr>
          <a:lstStyle/>
          <a:p>
            <a:pPr algn="ctr"/>
            <a:r>
              <a:rPr lang="en-US" sz="2500" b="1" dirty="0"/>
              <a:t>NOTE: Routes 1 and 2 merges at one point</a:t>
            </a:r>
          </a:p>
        </p:txBody>
      </p:sp>
      <p:sp>
        <p:nvSpPr>
          <p:cNvPr id="15" name="Wave 14">
            <a:extLst>
              <a:ext uri="{FF2B5EF4-FFF2-40B4-BE49-F238E27FC236}">
                <a16:creationId xmlns:a16="http://schemas.microsoft.com/office/drawing/2014/main" id="{D8EF608B-B181-4EC2-A97B-9E6E46C557B2}"/>
              </a:ext>
            </a:extLst>
          </p:cNvPr>
          <p:cNvSpPr/>
          <p:nvPr/>
        </p:nvSpPr>
        <p:spPr>
          <a:xfrm>
            <a:off x="1054300" y="2705100"/>
            <a:ext cx="3231374" cy="1606475"/>
          </a:xfrm>
          <a:prstGeom prst="wav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8076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677400" y="1384286"/>
            <a:ext cx="8458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906000" y="2348174"/>
            <a:ext cx="8001000" cy="7851124"/>
          </a:xfrm>
          <a:prstGeom prst="rect">
            <a:avLst/>
          </a:prstGeom>
        </p:spPr>
        <p:txBody>
          <a:bodyPr wrap="square" lIns="0" tIns="0" rIns="0" bIns="0" rtlCol="0" anchor="t">
            <a:spAutoFit/>
          </a:bodyPr>
          <a:lstStyle/>
          <a:p>
            <a:pPr lvl="1" algn="ctr">
              <a:lnSpc>
                <a:spcPts val="3616"/>
              </a:lnSpc>
              <a:spcBef>
                <a:spcPct val="0"/>
              </a:spcBef>
            </a:pPr>
            <a:r>
              <a:rPr lang="en-US" sz="3600" b="1" spc="-25" dirty="0">
                <a:solidFill>
                  <a:srgbClr val="0070C0"/>
                </a:solidFill>
                <a:latin typeface="Goudy Old Style" panose="02020502050305020303" pitchFamily="18" charset="0"/>
              </a:rPr>
              <a:t>Module 1</a:t>
            </a:r>
            <a:r>
              <a:rPr lang="en-US" sz="3600" b="1" spc="-25" dirty="0">
                <a:solidFill>
                  <a:srgbClr val="000000"/>
                </a:solidFill>
                <a:latin typeface="Goudy Old Style" panose="02020502050305020303" pitchFamily="18" charset="0"/>
              </a:rPr>
              <a:t> (Contextual Multi-Armed Bandit)</a:t>
            </a:r>
          </a:p>
          <a:p>
            <a:pPr lvl="1" algn="ct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spc="-25" dirty="0">
                <a:solidFill>
                  <a:srgbClr val="000000"/>
                </a:solidFill>
                <a:latin typeface="Goudy Old Style" panose="02020502050305020303" pitchFamily="18" charset="0"/>
              </a:rPr>
              <a:t>Hey! This is just a </a:t>
            </a:r>
            <a:r>
              <a:rPr lang="en-US" sz="3600" b="1" spc="-25" dirty="0">
                <a:solidFill>
                  <a:srgbClr val="0070C0"/>
                </a:solidFill>
                <a:latin typeface="Goudy Old Style" panose="02020502050305020303" pitchFamily="18" charset="0"/>
              </a:rPr>
              <a:t>forecasting problem</a:t>
            </a:r>
            <a:r>
              <a:rPr lang="en-US" sz="3600" spc="-25" dirty="0">
                <a:solidFill>
                  <a:srgbClr val="000000"/>
                </a:solidFill>
                <a:latin typeface="Goudy Old Style" panose="02020502050305020303" pitchFamily="18" charset="0"/>
              </a:rPr>
              <a:t>. What is so new about that?</a:t>
            </a: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Yes. But to train a forecasting model, we need data. Here, we have to collect data by traveling a route (hence </a:t>
            </a:r>
            <a:r>
              <a:rPr lang="en-US" sz="3600" b="1" spc="-25" dirty="0">
                <a:solidFill>
                  <a:srgbClr val="0070C0"/>
                </a:solidFill>
                <a:latin typeface="Goudy Old Style" panose="02020502050305020303" pitchFamily="18" charset="0"/>
              </a:rPr>
              <a:t>online learning</a:t>
            </a:r>
            <a:r>
              <a:rPr lang="en-US" sz="3600" spc="-25" dirty="0">
                <a:solidFill>
                  <a:srgbClr val="000000"/>
                </a:solidFill>
                <a:latin typeface="Goudy Old Style" panose="02020502050305020303" pitchFamily="18" charset="0"/>
              </a:rPr>
              <a:t>).</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Similar to Example 1, we can collect data about a route only by travelling it.</a:t>
            </a: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47970"/>
          </a:xfrm>
          <a:prstGeom prst="rect">
            <a:avLst/>
          </a:prstGeom>
        </p:spPr>
        <p:txBody>
          <a:bodyPr wrap="square" lIns="0" tIns="0" rIns="0" bIns="0" rtlCol="0" anchor="t">
            <a:spAutoFit/>
          </a:bodyPr>
          <a:lstStyle/>
          <a:p>
            <a:pPr lvl="0" algn="ctr">
              <a:lnSpc>
                <a:spcPts val="11008"/>
              </a:lnSpc>
              <a:spcBef>
                <a:spcPct val="0"/>
              </a:spcBef>
            </a:pPr>
            <a:r>
              <a:rPr lang="en-US" sz="6000" b="1" spc="-25" dirty="0">
                <a:solidFill>
                  <a:srgbClr val="000000"/>
                </a:solidFill>
                <a:latin typeface="Goudy Old Style" panose="02020502050305020303" pitchFamily="18" charset="0"/>
              </a:rPr>
              <a:t>Overview of the modules of this course</a:t>
            </a:r>
            <a:endParaRPr lang="en-US" sz="6000" u="none" strike="noStrike" dirty="0">
              <a:solidFill>
                <a:srgbClr val="000000"/>
              </a:solidFill>
              <a:latin typeface="Repo Bold Bold"/>
            </a:endParaRPr>
          </a:p>
        </p:txBody>
      </p:sp>
      <p:sp>
        <p:nvSpPr>
          <p:cNvPr id="2" name="Rectangle: Rounded Corners 1">
            <a:extLst>
              <a:ext uri="{FF2B5EF4-FFF2-40B4-BE49-F238E27FC236}">
                <a16:creationId xmlns:a16="http://schemas.microsoft.com/office/drawing/2014/main" id="{759371C7-AA8D-4818-B5F6-77D867B04585}"/>
              </a:ext>
            </a:extLst>
          </p:cNvPr>
          <p:cNvSpPr/>
          <p:nvPr/>
        </p:nvSpPr>
        <p:spPr>
          <a:xfrm>
            <a:off x="381000" y="2348174"/>
            <a:ext cx="8991600" cy="7214926"/>
          </a:xfrm>
          <a:prstGeom prst="roundRect">
            <a:avLst>
              <a:gd name="adj" fmla="val 4290"/>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6560F2A-8627-4FED-B722-B5195A9DFA4D}"/>
              </a:ext>
            </a:extLst>
          </p:cNvPr>
          <p:cNvPicPr>
            <a:picLocks noChangeAspect="1"/>
          </p:cNvPicPr>
          <p:nvPr/>
        </p:nvPicPr>
        <p:blipFill>
          <a:blip r:embed="rId4"/>
          <a:stretch>
            <a:fillRect/>
          </a:stretch>
        </p:blipFill>
        <p:spPr>
          <a:xfrm>
            <a:off x="1371600" y="7938826"/>
            <a:ext cx="1981200" cy="1246215"/>
          </a:xfrm>
          <a:prstGeom prst="rect">
            <a:avLst/>
          </a:prstGeom>
        </p:spPr>
      </p:pic>
      <p:pic>
        <p:nvPicPr>
          <p:cNvPr id="17414" name="Picture 6" descr="Mahindra University Hyderabad Announces Last and Final Call for Admissions  to B.Tech Degree Programs">
            <a:extLst>
              <a:ext uri="{FF2B5EF4-FFF2-40B4-BE49-F238E27FC236}">
                <a16:creationId xmlns:a16="http://schemas.microsoft.com/office/drawing/2014/main" id="{7F9A82FA-4D80-4A3C-BFA2-BFCC560C16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420" y="3101702"/>
            <a:ext cx="2438400" cy="16064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EECEE8-3EE9-4753-B5AE-9031EF622002}"/>
              </a:ext>
            </a:extLst>
          </p:cNvPr>
          <p:cNvSpPr txBox="1"/>
          <p:nvPr/>
        </p:nvSpPr>
        <p:spPr>
          <a:xfrm>
            <a:off x="6922651" y="2324100"/>
            <a:ext cx="1535549" cy="861774"/>
          </a:xfrm>
          <a:prstGeom prst="rect">
            <a:avLst/>
          </a:prstGeom>
          <a:noFill/>
        </p:spPr>
        <p:txBody>
          <a:bodyPr wrap="none" rtlCol="0">
            <a:spAutoFit/>
          </a:bodyPr>
          <a:lstStyle/>
          <a:p>
            <a:r>
              <a:rPr lang="en-US" sz="2500" b="1" dirty="0"/>
              <a:t>Mahindra</a:t>
            </a:r>
          </a:p>
          <a:p>
            <a:r>
              <a:rPr lang="en-US" sz="2500" b="1" dirty="0"/>
              <a:t>University</a:t>
            </a:r>
          </a:p>
        </p:txBody>
      </p:sp>
      <p:sp>
        <p:nvSpPr>
          <p:cNvPr id="8" name="Freeform: Shape 7">
            <a:extLst>
              <a:ext uri="{FF2B5EF4-FFF2-40B4-BE49-F238E27FC236}">
                <a16:creationId xmlns:a16="http://schemas.microsoft.com/office/drawing/2014/main" id="{36A7A20B-4FB5-412A-9550-B1B349EDD40E}"/>
              </a:ext>
            </a:extLst>
          </p:cNvPr>
          <p:cNvSpPr/>
          <p:nvPr/>
        </p:nvSpPr>
        <p:spPr>
          <a:xfrm>
            <a:off x="1282900" y="3810000"/>
            <a:ext cx="4965500" cy="4381500"/>
          </a:xfrm>
          <a:custGeom>
            <a:avLst/>
            <a:gdLst>
              <a:gd name="connsiteX0" fmla="*/ 393500 w 4965500"/>
              <a:gd name="connsiteY0" fmla="*/ 4175760 h 4175760"/>
              <a:gd name="connsiteX1" fmla="*/ 454460 w 4965500"/>
              <a:gd name="connsiteY1" fmla="*/ 1661160 h 4175760"/>
              <a:gd name="connsiteX2" fmla="*/ 4965500 w 4965500"/>
              <a:gd name="connsiteY2" fmla="*/ 0 h 4175760"/>
            </a:gdLst>
            <a:ahLst/>
            <a:cxnLst>
              <a:cxn ang="0">
                <a:pos x="connsiteX0" y="connsiteY0"/>
              </a:cxn>
              <a:cxn ang="0">
                <a:pos x="connsiteX1" y="connsiteY1"/>
              </a:cxn>
              <a:cxn ang="0">
                <a:pos x="connsiteX2" y="connsiteY2"/>
              </a:cxn>
            </a:cxnLst>
            <a:rect l="l" t="t" r="r" b="b"/>
            <a:pathLst>
              <a:path w="4965500" h="4175760">
                <a:moveTo>
                  <a:pt x="393500" y="4175760"/>
                </a:moveTo>
                <a:cubicBezTo>
                  <a:pt x="42980" y="3266440"/>
                  <a:pt x="-307540" y="2357120"/>
                  <a:pt x="454460" y="1661160"/>
                </a:cubicBezTo>
                <a:cubicBezTo>
                  <a:pt x="1216460" y="965200"/>
                  <a:pt x="3090980" y="482600"/>
                  <a:pt x="4965500"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DC8B43A-FE63-4C2A-BE81-299A1F33071C}"/>
              </a:ext>
            </a:extLst>
          </p:cNvPr>
          <p:cNvSpPr/>
          <p:nvPr/>
        </p:nvSpPr>
        <p:spPr>
          <a:xfrm>
            <a:off x="2209800" y="4997506"/>
            <a:ext cx="691969" cy="3218068"/>
          </a:xfrm>
          <a:custGeom>
            <a:avLst/>
            <a:gdLst>
              <a:gd name="connsiteX0" fmla="*/ 691969 w 691969"/>
              <a:gd name="connsiteY0" fmla="*/ 2987040 h 2987040"/>
              <a:gd name="connsiteX1" fmla="*/ 6169 w 691969"/>
              <a:gd name="connsiteY1" fmla="*/ 1264920 h 2987040"/>
              <a:gd name="connsiteX2" fmla="*/ 356689 w 691969"/>
              <a:gd name="connsiteY2" fmla="*/ 0 h 2987040"/>
            </a:gdLst>
            <a:ahLst/>
            <a:cxnLst>
              <a:cxn ang="0">
                <a:pos x="connsiteX0" y="connsiteY0"/>
              </a:cxn>
              <a:cxn ang="0">
                <a:pos x="connsiteX1" y="connsiteY1"/>
              </a:cxn>
              <a:cxn ang="0">
                <a:pos x="connsiteX2" y="connsiteY2"/>
              </a:cxn>
            </a:cxnLst>
            <a:rect l="l" t="t" r="r" b="b"/>
            <a:pathLst>
              <a:path w="691969" h="2987040">
                <a:moveTo>
                  <a:pt x="691969" y="2987040"/>
                </a:moveTo>
                <a:cubicBezTo>
                  <a:pt x="377009" y="2374900"/>
                  <a:pt x="62049" y="1762760"/>
                  <a:pt x="6169" y="1264920"/>
                </a:cubicBezTo>
                <a:cubicBezTo>
                  <a:pt x="-49711" y="767080"/>
                  <a:pt x="290649" y="223520"/>
                  <a:pt x="356689"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9E108A6-86B6-43C9-B3C6-3939E035B904}"/>
              </a:ext>
            </a:extLst>
          </p:cNvPr>
          <p:cNvSpPr/>
          <p:nvPr/>
        </p:nvSpPr>
        <p:spPr>
          <a:xfrm>
            <a:off x="3291840" y="4678680"/>
            <a:ext cx="4693920" cy="4053320"/>
          </a:xfrm>
          <a:custGeom>
            <a:avLst/>
            <a:gdLst>
              <a:gd name="connsiteX0" fmla="*/ 0 w 4693920"/>
              <a:gd name="connsiteY0" fmla="*/ 4008120 h 4053320"/>
              <a:gd name="connsiteX1" fmla="*/ 3246120 w 4693920"/>
              <a:gd name="connsiteY1" fmla="*/ 3642360 h 4053320"/>
              <a:gd name="connsiteX2" fmla="*/ 3931920 w 4693920"/>
              <a:gd name="connsiteY2" fmla="*/ 1021080 h 4053320"/>
              <a:gd name="connsiteX3" fmla="*/ 4693920 w 4693920"/>
              <a:gd name="connsiteY3" fmla="*/ 0 h 4053320"/>
            </a:gdLst>
            <a:ahLst/>
            <a:cxnLst>
              <a:cxn ang="0">
                <a:pos x="connsiteX0" y="connsiteY0"/>
              </a:cxn>
              <a:cxn ang="0">
                <a:pos x="connsiteX1" y="connsiteY1"/>
              </a:cxn>
              <a:cxn ang="0">
                <a:pos x="connsiteX2" y="connsiteY2"/>
              </a:cxn>
              <a:cxn ang="0">
                <a:pos x="connsiteX3" y="connsiteY3"/>
              </a:cxn>
            </a:cxnLst>
            <a:rect l="l" t="t" r="r" b="b"/>
            <a:pathLst>
              <a:path w="4693920" h="4053320">
                <a:moveTo>
                  <a:pt x="0" y="4008120"/>
                </a:moveTo>
                <a:cubicBezTo>
                  <a:pt x="1295400" y="4074160"/>
                  <a:pt x="2590800" y="4140200"/>
                  <a:pt x="3246120" y="3642360"/>
                </a:cubicBezTo>
                <a:cubicBezTo>
                  <a:pt x="3901440" y="3144520"/>
                  <a:pt x="3690620" y="1628140"/>
                  <a:pt x="3931920" y="1021080"/>
                </a:cubicBezTo>
                <a:cubicBezTo>
                  <a:pt x="4173220" y="414020"/>
                  <a:pt x="4433570" y="207010"/>
                  <a:pt x="4693920" y="0"/>
                </a:cubicBezTo>
              </a:path>
            </a:pathLst>
          </a:cu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139F908-B3F9-4AB5-8134-E3624C6987A5}"/>
              </a:ext>
            </a:extLst>
          </p:cNvPr>
          <p:cNvSpPr txBox="1"/>
          <p:nvPr/>
        </p:nvSpPr>
        <p:spPr>
          <a:xfrm>
            <a:off x="2209800" y="6193938"/>
            <a:ext cx="1207446" cy="477054"/>
          </a:xfrm>
          <a:prstGeom prst="rect">
            <a:avLst/>
          </a:prstGeom>
          <a:noFill/>
        </p:spPr>
        <p:txBody>
          <a:bodyPr wrap="none" rtlCol="0">
            <a:spAutoFit/>
          </a:bodyPr>
          <a:lstStyle/>
          <a:p>
            <a:r>
              <a:rPr lang="en-US" sz="2500" b="1" dirty="0"/>
              <a:t>Route 2</a:t>
            </a:r>
          </a:p>
        </p:txBody>
      </p:sp>
      <p:sp>
        <p:nvSpPr>
          <p:cNvPr id="20" name="TextBox 19">
            <a:extLst>
              <a:ext uri="{FF2B5EF4-FFF2-40B4-BE49-F238E27FC236}">
                <a16:creationId xmlns:a16="http://schemas.microsoft.com/office/drawing/2014/main" id="{378A7C96-CAE5-4418-8D26-3973EF86558F}"/>
              </a:ext>
            </a:extLst>
          </p:cNvPr>
          <p:cNvSpPr txBox="1"/>
          <p:nvPr/>
        </p:nvSpPr>
        <p:spPr>
          <a:xfrm>
            <a:off x="679177" y="5143500"/>
            <a:ext cx="1207446" cy="477054"/>
          </a:xfrm>
          <a:prstGeom prst="rect">
            <a:avLst/>
          </a:prstGeom>
          <a:noFill/>
        </p:spPr>
        <p:txBody>
          <a:bodyPr wrap="none" rtlCol="0">
            <a:spAutoFit/>
          </a:bodyPr>
          <a:lstStyle/>
          <a:p>
            <a:r>
              <a:rPr lang="en-US" sz="2500" b="1" dirty="0"/>
              <a:t>Route 1</a:t>
            </a:r>
          </a:p>
        </p:txBody>
      </p:sp>
      <p:sp>
        <p:nvSpPr>
          <p:cNvPr id="21" name="TextBox 20">
            <a:extLst>
              <a:ext uri="{FF2B5EF4-FFF2-40B4-BE49-F238E27FC236}">
                <a16:creationId xmlns:a16="http://schemas.microsoft.com/office/drawing/2014/main" id="{6B1AFD85-B08D-44D6-BB8A-215791608E46}"/>
              </a:ext>
            </a:extLst>
          </p:cNvPr>
          <p:cNvSpPr txBox="1"/>
          <p:nvPr/>
        </p:nvSpPr>
        <p:spPr>
          <a:xfrm>
            <a:off x="7049894" y="6800156"/>
            <a:ext cx="1207446" cy="477054"/>
          </a:xfrm>
          <a:prstGeom prst="rect">
            <a:avLst/>
          </a:prstGeom>
          <a:noFill/>
        </p:spPr>
        <p:txBody>
          <a:bodyPr wrap="none" rtlCol="0">
            <a:spAutoFit/>
          </a:bodyPr>
          <a:lstStyle/>
          <a:p>
            <a:r>
              <a:rPr lang="en-US" sz="2500" b="1" dirty="0"/>
              <a:t>Route 3</a:t>
            </a:r>
          </a:p>
        </p:txBody>
      </p:sp>
      <p:sp>
        <p:nvSpPr>
          <p:cNvPr id="23" name="TextBox 22">
            <a:extLst>
              <a:ext uri="{FF2B5EF4-FFF2-40B4-BE49-F238E27FC236}">
                <a16:creationId xmlns:a16="http://schemas.microsoft.com/office/drawing/2014/main" id="{6424A463-58A9-4849-A86A-89B35A182744}"/>
              </a:ext>
            </a:extLst>
          </p:cNvPr>
          <p:cNvSpPr txBox="1"/>
          <p:nvPr/>
        </p:nvSpPr>
        <p:spPr>
          <a:xfrm>
            <a:off x="1054300" y="3038095"/>
            <a:ext cx="3231374" cy="861774"/>
          </a:xfrm>
          <a:prstGeom prst="rect">
            <a:avLst/>
          </a:prstGeom>
          <a:noFill/>
        </p:spPr>
        <p:txBody>
          <a:bodyPr wrap="square" rtlCol="0">
            <a:spAutoFit/>
          </a:bodyPr>
          <a:lstStyle/>
          <a:p>
            <a:pPr algn="ctr"/>
            <a:r>
              <a:rPr lang="en-US" sz="2500" b="1" dirty="0"/>
              <a:t>NOTE: Routes 1 and 2 merges at one point</a:t>
            </a:r>
          </a:p>
        </p:txBody>
      </p:sp>
      <p:sp>
        <p:nvSpPr>
          <p:cNvPr id="15" name="Wave 14">
            <a:extLst>
              <a:ext uri="{FF2B5EF4-FFF2-40B4-BE49-F238E27FC236}">
                <a16:creationId xmlns:a16="http://schemas.microsoft.com/office/drawing/2014/main" id="{D8EF608B-B181-4EC2-A97B-9E6E46C557B2}"/>
              </a:ext>
            </a:extLst>
          </p:cNvPr>
          <p:cNvSpPr/>
          <p:nvPr/>
        </p:nvSpPr>
        <p:spPr>
          <a:xfrm>
            <a:off x="1054300" y="2705100"/>
            <a:ext cx="3231374" cy="1606475"/>
          </a:xfrm>
          <a:prstGeom prst="wav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BA3F1AF1-3E75-4B65-AC62-4DEEDFB1A9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649200" y="4802165"/>
            <a:ext cx="1875313" cy="1568820"/>
          </a:xfrm>
          <a:prstGeom prst="rect">
            <a:avLst/>
          </a:prstGeom>
        </p:spPr>
      </p:pic>
    </p:spTree>
    <p:extLst>
      <p:ext uri="{BB962C8B-B14F-4D97-AF65-F5344CB8AC3E}">
        <p14:creationId xmlns:p14="http://schemas.microsoft.com/office/powerpoint/2010/main" val="2755491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677400" y="1384286"/>
            <a:ext cx="8458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906000" y="2348174"/>
            <a:ext cx="8001000" cy="7389459"/>
          </a:xfrm>
          <a:prstGeom prst="rect">
            <a:avLst/>
          </a:prstGeom>
        </p:spPr>
        <p:txBody>
          <a:bodyPr wrap="square" lIns="0" tIns="0" rIns="0" bIns="0" rtlCol="0" anchor="t">
            <a:spAutoFit/>
          </a:bodyPr>
          <a:lstStyle/>
          <a:p>
            <a:pPr lvl="1" algn="ctr">
              <a:lnSpc>
                <a:spcPts val="3616"/>
              </a:lnSpc>
              <a:spcBef>
                <a:spcPct val="0"/>
              </a:spcBef>
            </a:pPr>
            <a:r>
              <a:rPr lang="en-US" sz="3600" b="1" spc="-25" dirty="0">
                <a:solidFill>
                  <a:srgbClr val="0070C0"/>
                </a:solidFill>
                <a:latin typeface="Goudy Old Style" panose="02020502050305020303" pitchFamily="18" charset="0"/>
              </a:rPr>
              <a:t>Module 2, 1</a:t>
            </a:r>
            <a:r>
              <a:rPr lang="en-US" sz="3600" b="1" spc="-25" baseline="30000" dirty="0">
                <a:solidFill>
                  <a:srgbClr val="0070C0"/>
                </a:solidFill>
                <a:latin typeface="Goudy Old Style" panose="02020502050305020303" pitchFamily="18" charset="0"/>
              </a:rPr>
              <a:t>st</a:t>
            </a:r>
            <a:r>
              <a:rPr lang="en-US" sz="3600" b="1" spc="-25" dirty="0">
                <a:solidFill>
                  <a:srgbClr val="0070C0"/>
                </a:solidFill>
                <a:latin typeface="Goudy Old Style" panose="02020502050305020303" pitchFamily="18" charset="0"/>
              </a:rPr>
              <a:t> half</a:t>
            </a:r>
            <a:r>
              <a:rPr lang="en-US" sz="3600" b="1" spc="-25" dirty="0">
                <a:solidFill>
                  <a:srgbClr val="000000"/>
                </a:solidFill>
                <a:latin typeface="Goudy Old Style" panose="02020502050305020303" pitchFamily="18" charset="0"/>
              </a:rPr>
              <a:t> (Markov Decision Process  (MDP))</a:t>
            </a:r>
          </a:p>
          <a:p>
            <a:pPr lvl="1" algn="ct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spc="-25" dirty="0">
                <a:solidFill>
                  <a:srgbClr val="000000"/>
                </a:solidFill>
                <a:latin typeface="Goudy Old Style" panose="02020502050305020303" pitchFamily="18" charset="0"/>
              </a:rPr>
              <a:t>Example 3:</a:t>
            </a: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Suppose the warehouse’s vehicle has been dispatched in a given route.</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The job of the autonomous system of the warehouse vehicle is to decide whether to </a:t>
            </a:r>
            <a:r>
              <a:rPr lang="en-US" sz="3600" spc="-25" dirty="0">
                <a:solidFill>
                  <a:srgbClr val="0070C0"/>
                </a:solidFill>
                <a:latin typeface="Goudy Old Style" panose="02020502050305020303" pitchFamily="18" charset="0"/>
              </a:rPr>
              <a:t>change lane or not</a:t>
            </a:r>
            <a:r>
              <a:rPr lang="en-US" sz="3600" spc="-25" dirty="0">
                <a:solidFill>
                  <a:srgbClr val="000000"/>
                </a:solidFill>
                <a:latin typeface="Goudy Old Style" panose="02020502050305020303" pitchFamily="18" charset="0"/>
              </a:rPr>
              <a:t>.</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Other aspects of driving like controlling the brakes and accelerator are done by humans.</a:t>
            </a: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Objective is same as Example 1. Either minimize fuel cost or travel time.</a:t>
            </a: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47970"/>
          </a:xfrm>
          <a:prstGeom prst="rect">
            <a:avLst/>
          </a:prstGeom>
        </p:spPr>
        <p:txBody>
          <a:bodyPr wrap="square" lIns="0" tIns="0" rIns="0" bIns="0" rtlCol="0" anchor="t">
            <a:spAutoFit/>
          </a:bodyPr>
          <a:lstStyle/>
          <a:p>
            <a:pPr lvl="0" algn="ctr">
              <a:lnSpc>
                <a:spcPts val="11008"/>
              </a:lnSpc>
              <a:spcBef>
                <a:spcPct val="0"/>
              </a:spcBef>
            </a:pPr>
            <a:r>
              <a:rPr lang="en-US" sz="6000" b="1" spc="-25" dirty="0">
                <a:solidFill>
                  <a:srgbClr val="000000"/>
                </a:solidFill>
                <a:latin typeface="Goudy Old Style" panose="02020502050305020303" pitchFamily="18" charset="0"/>
              </a:rPr>
              <a:t>Overview of the modules of this course</a:t>
            </a:r>
            <a:endParaRPr lang="en-US" sz="6000" u="none" strike="noStrike" dirty="0">
              <a:solidFill>
                <a:srgbClr val="000000"/>
              </a:solidFill>
              <a:latin typeface="Repo Bold Bold"/>
            </a:endParaRPr>
          </a:p>
        </p:txBody>
      </p:sp>
      <p:cxnSp>
        <p:nvCxnSpPr>
          <p:cNvPr id="5" name="Straight Connector 4">
            <a:extLst>
              <a:ext uri="{FF2B5EF4-FFF2-40B4-BE49-F238E27FC236}">
                <a16:creationId xmlns:a16="http://schemas.microsoft.com/office/drawing/2014/main" id="{D99BCE44-EE21-4A2F-B257-4D79F051871F}"/>
              </a:ext>
            </a:extLst>
          </p:cNvPr>
          <p:cNvCxnSpPr>
            <a:cxnSpLocks/>
          </p:cNvCxnSpPr>
          <p:nvPr/>
        </p:nvCxnSpPr>
        <p:spPr>
          <a:xfrm>
            <a:off x="152400" y="6972300"/>
            <a:ext cx="92964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C31D3F-3EAE-42FB-898E-58105EBF3902}"/>
              </a:ext>
            </a:extLst>
          </p:cNvPr>
          <p:cNvCxnSpPr>
            <a:cxnSpLocks/>
          </p:cNvCxnSpPr>
          <p:nvPr/>
        </p:nvCxnSpPr>
        <p:spPr>
          <a:xfrm>
            <a:off x="152400" y="2476500"/>
            <a:ext cx="92964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AE8F36-5437-48C9-97F5-96907BFB5E10}"/>
              </a:ext>
            </a:extLst>
          </p:cNvPr>
          <p:cNvCxnSpPr>
            <a:cxnSpLocks/>
          </p:cNvCxnSpPr>
          <p:nvPr/>
        </p:nvCxnSpPr>
        <p:spPr>
          <a:xfrm>
            <a:off x="152400" y="4686300"/>
            <a:ext cx="9296400" cy="0"/>
          </a:xfrm>
          <a:prstGeom prst="line">
            <a:avLst/>
          </a:prstGeom>
          <a:ln w="254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175E8A5-B47F-4726-9B77-11DD25F56A1E}"/>
              </a:ext>
            </a:extLst>
          </p:cNvPr>
          <p:cNvPicPr>
            <a:picLocks noChangeAspect="1"/>
          </p:cNvPicPr>
          <p:nvPr/>
        </p:nvPicPr>
        <p:blipFill>
          <a:blip r:embed="rId4"/>
          <a:stretch>
            <a:fillRect/>
          </a:stretch>
        </p:blipFill>
        <p:spPr>
          <a:xfrm>
            <a:off x="5638800" y="5203183"/>
            <a:ext cx="2328863" cy="1361024"/>
          </a:xfrm>
          <a:prstGeom prst="rect">
            <a:avLst/>
          </a:prstGeom>
        </p:spPr>
      </p:pic>
      <p:pic>
        <p:nvPicPr>
          <p:cNvPr id="32" name="Picture 31">
            <a:extLst>
              <a:ext uri="{FF2B5EF4-FFF2-40B4-BE49-F238E27FC236}">
                <a16:creationId xmlns:a16="http://schemas.microsoft.com/office/drawing/2014/main" id="{FCEC1F68-18FE-48E3-84CA-B6A516F175BF}"/>
              </a:ext>
            </a:extLst>
          </p:cNvPr>
          <p:cNvPicPr>
            <a:picLocks noChangeAspect="1"/>
          </p:cNvPicPr>
          <p:nvPr/>
        </p:nvPicPr>
        <p:blipFill>
          <a:blip r:embed="rId5"/>
          <a:stretch>
            <a:fillRect/>
          </a:stretch>
        </p:blipFill>
        <p:spPr>
          <a:xfrm>
            <a:off x="4032886" y="5753100"/>
            <a:ext cx="1219195" cy="646629"/>
          </a:xfrm>
          <a:prstGeom prst="rect">
            <a:avLst/>
          </a:prstGeom>
        </p:spPr>
      </p:pic>
      <p:pic>
        <p:nvPicPr>
          <p:cNvPr id="34" name="Picture 33">
            <a:extLst>
              <a:ext uri="{FF2B5EF4-FFF2-40B4-BE49-F238E27FC236}">
                <a16:creationId xmlns:a16="http://schemas.microsoft.com/office/drawing/2014/main" id="{F4ACD934-94F6-4B71-9262-8421B1E5E8EB}"/>
              </a:ext>
            </a:extLst>
          </p:cNvPr>
          <p:cNvPicPr>
            <a:picLocks noChangeAspect="1"/>
          </p:cNvPicPr>
          <p:nvPr/>
        </p:nvPicPr>
        <p:blipFill>
          <a:blip r:embed="rId5"/>
          <a:stretch>
            <a:fillRect/>
          </a:stretch>
        </p:blipFill>
        <p:spPr>
          <a:xfrm>
            <a:off x="2699391" y="5753100"/>
            <a:ext cx="1219195" cy="646629"/>
          </a:xfrm>
          <a:prstGeom prst="rect">
            <a:avLst/>
          </a:prstGeom>
        </p:spPr>
      </p:pic>
      <p:pic>
        <p:nvPicPr>
          <p:cNvPr id="35" name="Picture 34">
            <a:extLst>
              <a:ext uri="{FF2B5EF4-FFF2-40B4-BE49-F238E27FC236}">
                <a16:creationId xmlns:a16="http://schemas.microsoft.com/office/drawing/2014/main" id="{0A474566-912C-4202-9E4E-F8FAC0D33115}"/>
              </a:ext>
            </a:extLst>
          </p:cNvPr>
          <p:cNvPicPr>
            <a:picLocks noChangeAspect="1"/>
          </p:cNvPicPr>
          <p:nvPr/>
        </p:nvPicPr>
        <p:blipFill>
          <a:blip r:embed="rId5"/>
          <a:stretch>
            <a:fillRect/>
          </a:stretch>
        </p:blipFill>
        <p:spPr>
          <a:xfrm>
            <a:off x="8016676" y="5775450"/>
            <a:ext cx="1219195" cy="646629"/>
          </a:xfrm>
          <a:prstGeom prst="rect">
            <a:avLst/>
          </a:prstGeom>
        </p:spPr>
      </p:pic>
      <p:pic>
        <p:nvPicPr>
          <p:cNvPr id="36" name="Picture 35">
            <a:extLst>
              <a:ext uri="{FF2B5EF4-FFF2-40B4-BE49-F238E27FC236}">
                <a16:creationId xmlns:a16="http://schemas.microsoft.com/office/drawing/2014/main" id="{4CABF6EC-9272-4AE9-A336-E710D7DE452B}"/>
              </a:ext>
            </a:extLst>
          </p:cNvPr>
          <p:cNvPicPr>
            <a:picLocks noChangeAspect="1"/>
          </p:cNvPicPr>
          <p:nvPr/>
        </p:nvPicPr>
        <p:blipFill>
          <a:blip r:embed="rId5"/>
          <a:stretch>
            <a:fillRect/>
          </a:stretch>
        </p:blipFill>
        <p:spPr>
          <a:xfrm>
            <a:off x="8191502" y="3136628"/>
            <a:ext cx="1219195" cy="646629"/>
          </a:xfrm>
          <a:prstGeom prst="rect">
            <a:avLst/>
          </a:prstGeom>
        </p:spPr>
      </p:pic>
      <p:pic>
        <p:nvPicPr>
          <p:cNvPr id="37" name="Picture 36">
            <a:extLst>
              <a:ext uri="{FF2B5EF4-FFF2-40B4-BE49-F238E27FC236}">
                <a16:creationId xmlns:a16="http://schemas.microsoft.com/office/drawing/2014/main" id="{C4F1D88F-B86A-4E6A-A7B9-D667852B563D}"/>
              </a:ext>
            </a:extLst>
          </p:cNvPr>
          <p:cNvPicPr>
            <a:picLocks noChangeAspect="1"/>
          </p:cNvPicPr>
          <p:nvPr/>
        </p:nvPicPr>
        <p:blipFill>
          <a:blip r:embed="rId5"/>
          <a:stretch>
            <a:fillRect/>
          </a:stretch>
        </p:blipFill>
        <p:spPr>
          <a:xfrm>
            <a:off x="3853299" y="3159128"/>
            <a:ext cx="1219195" cy="646629"/>
          </a:xfrm>
          <a:prstGeom prst="rect">
            <a:avLst/>
          </a:prstGeom>
        </p:spPr>
      </p:pic>
      <p:pic>
        <p:nvPicPr>
          <p:cNvPr id="38" name="Picture 37">
            <a:extLst>
              <a:ext uri="{FF2B5EF4-FFF2-40B4-BE49-F238E27FC236}">
                <a16:creationId xmlns:a16="http://schemas.microsoft.com/office/drawing/2014/main" id="{275DFDB9-04A1-478A-A90A-EB780115926D}"/>
              </a:ext>
            </a:extLst>
          </p:cNvPr>
          <p:cNvPicPr>
            <a:picLocks noChangeAspect="1"/>
          </p:cNvPicPr>
          <p:nvPr/>
        </p:nvPicPr>
        <p:blipFill>
          <a:blip r:embed="rId5"/>
          <a:stretch>
            <a:fillRect/>
          </a:stretch>
        </p:blipFill>
        <p:spPr>
          <a:xfrm>
            <a:off x="2166855" y="3197127"/>
            <a:ext cx="1219195" cy="646629"/>
          </a:xfrm>
          <a:prstGeom prst="rect">
            <a:avLst/>
          </a:prstGeom>
        </p:spPr>
      </p:pic>
      <p:pic>
        <p:nvPicPr>
          <p:cNvPr id="39" name="Picture 38">
            <a:extLst>
              <a:ext uri="{FF2B5EF4-FFF2-40B4-BE49-F238E27FC236}">
                <a16:creationId xmlns:a16="http://schemas.microsoft.com/office/drawing/2014/main" id="{A25579EA-57C7-48F5-81D2-150A2B194839}"/>
              </a:ext>
            </a:extLst>
          </p:cNvPr>
          <p:cNvPicPr>
            <a:picLocks noChangeAspect="1"/>
          </p:cNvPicPr>
          <p:nvPr/>
        </p:nvPicPr>
        <p:blipFill>
          <a:blip r:embed="rId5"/>
          <a:stretch>
            <a:fillRect/>
          </a:stretch>
        </p:blipFill>
        <p:spPr>
          <a:xfrm>
            <a:off x="457200" y="3159128"/>
            <a:ext cx="1219195" cy="646629"/>
          </a:xfrm>
          <a:prstGeom prst="rect">
            <a:avLst/>
          </a:prstGeom>
        </p:spPr>
      </p:pic>
      <p:pic>
        <p:nvPicPr>
          <p:cNvPr id="40" name="Picture 39">
            <a:extLst>
              <a:ext uri="{FF2B5EF4-FFF2-40B4-BE49-F238E27FC236}">
                <a16:creationId xmlns:a16="http://schemas.microsoft.com/office/drawing/2014/main" id="{10FB20EA-988E-4528-9411-18B6EC67C4B6}"/>
              </a:ext>
            </a:extLst>
          </p:cNvPr>
          <p:cNvPicPr>
            <a:picLocks noChangeAspect="1"/>
          </p:cNvPicPr>
          <p:nvPr/>
        </p:nvPicPr>
        <p:blipFill>
          <a:blip r:embed="rId5"/>
          <a:stretch>
            <a:fillRect/>
          </a:stretch>
        </p:blipFill>
        <p:spPr>
          <a:xfrm>
            <a:off x="-926341" y="5775450"/>
            <a:ext cx="1219195" cy="646629"/>
          </a:xfrm>
          <a:prstGeom prst="rect">
            <a:avLst/>
          </a:prstGeom>
        </p:spPr>
      </p:pic>
      <p:sp>
        <p:nvSpPr>
          <p:cNvPr id="41" name="TextBox 40">
            <a:extLst>
              <a:ext uri="{FF2B5EF4-FFF2-40B4-BE49-F238E27FC236}">
                <a16:creationId xmlns:a16="http://schemas.microsoft.com/office/drawing/2014/main" id="{40D253D1-0C68-464A-8F82-5EEE957E5057}"/>
              </a:ext>
            </a:extLst>
          </p:cNvPr>
          <p:cNvSpPr txBox="1"/>
          <p:nvPr/>
        </p:nvSpPr>
        <p:spPr>
          <a:xfrm>
            <a:off x="3853299" y="6894095"/>
            <a:ext cx="1675459" cy="707886"/>
          </a:xfrm>
          <a:prstGeom prst="rect">
            <a:avLst/>
          </a:prstGeom>
          <a:noFill/>
        </p:spPr>
        <p:txBody>
          <a:bodyPr wrap="none" rtlCol="0">
            <a:spAutoFit/>
          </a:bodyPr>
          <a:lstStyle/>
          <a:p>
            <a:r>
              <a:rPr lang="en-US" sz="4000" b="1" dirty="0"/>
              <a:t>LANE 1</a:t>
            </a:r>
          </a:p>
        </p:txBody>
      </p:sp>
      <p:sp>
        <p:nvSpPr>
          <p:cNvPr id="42" name="TextBox 41">
            <a:extLst>
              <a:ext uri="{FF2B5EF4-FFF2-40B4-BE49-F238E27FC236}">
                <a16:creationId xmlns:a16="http://schemas.microsoft.com/office/drawing/2014/main" id="{BE385978-4E5C-4B0E-A783-EFA089B0C7F3}"/>
              </a:ext>
            </a:extLst>
          </p:cNvPr>
          <p:cNvSpPr txBox="1"/>
          <p:nvPr/>
        </p:nvSpPr>
        <p:spPr>
          <a:xfrm>
            <a:off x="3907738" y="1735961"/>
            <a:ext cx="1675459" cy="707886"/>
          </a:xfrm>
          <a:prstGeom prst="rect">
            <a:avLst/>
          </a:prstGeom>
          <a:noFill/>
        </p:spPr>
        <p:txBody>
          <a:bodyPr wrap="none" rtlCol="0">
            <a:spAutoFit/>
          </a:bodyPr>
          <a:lstStyle/>
          <a:p>
            <a:r>
              <a:rPr lang="en-US" sz="4000" b="1" dirty="0"/>
              <a:t>LANE 2</a:t>
            </a:r>
          </a:p>
        </p:txBody>
      </p:sp>
      <p:pic>
        <p:nvPicPr>
          <p:cNvPr id="43" name="Picture 42">
            <a:extLst>
              <a:ext uri="{FF2B5EF4-FFF2-40B4-BE49-F238E27FC236}">
                <a16:creationId xmlns:a16="http://schemas.microsoft.com/office/drawing/2014/main" id="{0ECBF68A-E49A-4551-8D18-0B15A061AB68}"/>
              </a:ext>
            </a:extLst>
          </p:cNvPr>
          <p:cNvPicPr>
            <a:picLocks noChangeAspect="1"/>
          </p:cNvPicPr>
          <p:nvPr/>
        </p:nvPicPr>
        <p:blipFill>
          <a:blip r:embed="rId4"/>
          <a:stretch>
            <a:fillRect/>
          </a:stretch>
        </p:blipFill>
        <p:spPr>
          <a:xfrm>
            <a:off x="716361" y="8449843"/>
            <a:ext cx="2328863" cy="1361024"/>
          </a:xfrm>
          <a:prstGeom prst="rect">
            <a:avLst/>
          </a:prstGeom>
        </p:spPr>
      </p:pic>
      <p:sp>
        <p:nvSpPr>
          <p:cNvPr id="44" name="TextBox 43">
            <a:extLst>
              <a:ext uri="{FF2B5EF4-FFF2-40B4-BE49-F238E27FC236}">
                <a16:creationId xmlns:a16="http://schemas.microsoft.com/office/drawing/2014/main" id="{333F5699-9160-4AB7-A2D8-F6587642149C}"/>
              </a:ext>
            </a:extLst>
          </p:cNvPr>
          <p:cNvSpPr txBox="1"/>
          <p:nvPr/>
        </p:nvSpPr>
        <p:spPr>
          <a:xfrm>
            <a:off x="2972548" y="8724970"/>
            <a:ext cx="2022810" cy="861774"/>
          </a:xfrm>
          <a:prstGeom prst="rect">
            <a:avLst/>
          </a:prstGeom>
          <a:noFill/>
        </p:spPr>
        <p:txBody>
          <a:bodyPr wrap="square" rtlCol="0">
            <a:spAutoFit/>
          </a:bodyPr>
          <a:lstStyle/>
          <a:p>
            <a:r>
              <a:rPr lang="en-US" sz="2500" b="1" dirty="0"/>
              <a:t>Warehouse vehicle</a:t>
            </a:r>
          </a:p>
        </p:txBody>
      </p:sp>
      <p:pic>
        <p:nvPicPr>
          <p:cNvPr id="45" name="Picture 44">
            <a:extLst>
              <a:ext uri="{FF2B5EF4-FFF2-40B4-BE49-F238E27FC236}">
                <a16:creationId xmlns:a16="http://schemas.microsoft.com/office/drawing/2014/main" id="{E177D540-B00F-44BC-B91D-9887601F104C}"/>
              </a:ext>
            </a:extLst>
          </p:cNvPr>
          <p:cNvPicPr>
            <a:picLocks noChangeAspect="1"/>
          </p:cNvPicPr>
          <p:nvPr/>
        </p:nvPicPr>
        <p:blipFill>
          <a:blip r:embed="rId5"/>
          <a:stretch>
            <a:fillRect/>
          </a:stretch>
        </p:blipFill>
        <p:spPr>
          <a:xfrm>
            <a:off x="5887019" y="8707029"/>
            <a:ext cx="1219195" cy="646629"/>
          </a:xfrm>
          <a:prstGeom prst="rect">
            <a:avLst/>
          </a:prstGeom>
        </p:spPr>
      </p:pic>
      <p:sp>
        <p:nvSpPr>
          <p:cNvPr id="46" name="TextBox 45">
            <a:extLst>
              <a:ext uri="{FF2B5EF4-FFF2-40B4-BE49-F238E27FC236}">
                <a16:creationId xmlns:a16="http://schemas.microsoft.com/office/drawing/2014/main" id="{C0273577-0455-4311-8D6C-B4C8A0D3DBCA}"/>
              </a:ext>
            </a:extLst>
          </p:cNvPr>
          <p:cNvSpPr txBox="1"/>
          <p:nvPr/>
        </p:nvSpPr>
        <p:spPr>
          <a:xfrm>
            <a:off x="7472045" y="8551039"/>
            <a:ext cx="1671955" cy="861774"/>
          </a:xfrm>
          <a:prstGeom prst="rect">
            <a:avLst/>
          </a:prstGeom>
          <a:noFill/>
        </p:spPr>
        <p:txBody>
          <a:bodyPr wrap="square" rtlCol="0">
            <a:spAutoFit/>
          </a:bodyPr>
          <a:lstStyle/>
          <a:p>
            <a:r>
              <a:rPr lang="en-US" sz="2500" b="1" dirty="0"/>
              <a:t>Other vehicle</a:t>
            </a:r>
          </a:p>
        </p:txBody>
      </p:sp>
      <p:sp>
        <p:nvSpPr>
          <p:cNvPr id="28" name="Arrow: Right 27">
            <a:extLst>
              <a:ext uri="{FF2B5EF4-FFF2-40B4-BE49-F238E27FC236}">
                <a16:creationId xmlns:a16="http://schemas.microsoft.com/office/drawing/2014/main" id="{BB4D6081-1196-4073-8876-85D6DA7A24B6}"/>
              </a:ext>
            </a:extLst>
          </p:cNvPr>
          <p:cNvSpPr/>
          <p:nvPr/>
        </p:nvSpPr>
        <p:spPr>
          <a:xfrm>
            <a:off x="9585172" y="2146316"/>
            <a:ext cx="1205861" cy="753528"/>
          </a:xfrm>
          <a:prstGeom prst="rightArrow">
            <a:avLst/>
          </a:prstGeom>
          <a:solidFill>
            <a:srgbClr val="FF0000">
              <a:alpha val="3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4694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677400" y="1384286"/>
            <a:ext cx="8458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906000" y="2348174"/>
            <a:ext cx="8001000" cy="6927537"/>
          </a:xfrm>
          <a:prstGeom prst="rect">
            <a:avLst/>
          </a:prstGeom>
        </p:spPr>
        <p:txBody>
          <a:bodyPr wrap="square" lIns="0" tIns="0" rIns="0" bIns="0" rtlCol="0" anchor="t">
            <a:spAutoFit/>
          </a:bodyPr>
          <a:lstStyle/>
          <a:p>
            <a:pPr lvl="1" algn="ctr">
              <a:lnSpc>
                <a:spcPts val="3616"/>
              </a:lnSpc>
              <a:spcBef>
                <a:spcPct val="0"/>
              </a:spcBef>
            </a:pPr>
            <a:r>
              <a:rPr lang="en-US" sz="3600" b="1" spc="-25" dirty="0">
                <a:solidFill>
                  <a:srgbClr val="0070C0"/>
                </a:solidFill>
                <a:latin typeface="Goudy Old Style" panose="02020502050305020303" pitchFamily="18" charset="0"/>
              </a:rPr>
              <a:t>Module 2, 1</a:t>
            </a:r>
            <a:r>
              <a:rPr lang="en-US" sz="3600" b="1" spc="-25" baseline="30000" dirty="0">
                <a:solidFill>
                  <a:srgbClr val="0070C0"/>
                </a:solidFill>
                <a:latin typeface="Goudy Old Style" panose="02020502050305020303" pitchFamily="18" charset="0"/>
              </a:rPr>
              <a:t>st</a:t>
            </a:r>
            <a:r>
              <a:rPr lang="en-US" sz="3600" b="1" spc="-25" dirty="0">
                <a:solidFill>
                  <a:srgbClr val="0070C0"/>
                </a:solidFill>
                <a:latin typeface="Goudy Old Style" panose="02020502050305020303" pitchFamily="18" charset="0"/>
              </a:rPr>
              <a:t> half</a:t>
            </a:r>
            <a:r>
              <a:rPr lang="en-US" sz="3600" b="1" spc="-25" dirty="0">
                <a:solidFill>
                  <a:srgbClr val="000000"/>
                </a:solidFill>
                <a:latin typeface="Goudy Old Style" panose="02020502050305020303" pitchFamily="18" charset="0"/>
              </a:rPr>
              <a:t> (Markov Decision Process  (MDP))</a:t>
            </a:r>
          </a:p>
          <a:p>
            <a:pPr lvl="1" algn="ct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spc="-25" dirty="0">
                <a:solidFill>
                  <a:srgbClr val="000000"/>
                </a:solidFill>
                <a:latin typeface="Goudy Old Style" panose="02020502050305020303" pitchFamily="18" charset="0"/>
              </a:rPr>
              <a:t>Example 3:</a:t>
            </a: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Uncertainties associated with the system: How the other vehicles will react to lane change. Also, how the human driver in the warehouse vehicle will react by changing its speed.</a:t>
            </a:r>
          </a:p>
          <a:p>
            <a:pPr>
              <a:lnSpc>
                <a:spcPts val="3616"/>
              </a:lnSpc>
              <a:spcBef>
                <a:spcPct val="0"/>
              </a:spcBef>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IMPORTANT: For MDP, the </a:t>
            </a:r>
            <a:r>
              <a:rPr lang="en-US" sz="3600" b="1" spc="-25" dirty="0">
                <a:solidFill>
                  <a:srgbClr val="0070C0"/>
                </a:solidFill>
                <a:latin typeface="Goudy Old Style" panose="02020502050305020303" pitchFamily="18" charset="0"/>
              </a:rPr>
              <a:t>autonomous system knows the </a:t>
            </a:r>
            <a:r>
              <a:rPr lang="en-US" sz="3600" b="1" u="sng" spc="-25" dirty="0">
                <a:solidFill>
                  <a:srgbClr val="0070C0"/>
                </a:solidFill>
                <a:latin typeface="Goudy Old Style" panose="02020502050305020303" pitchFamily="18" charset="0"/>
              </a:rPr>
              <a:t>probabilistic model</a:t>
            </a:r>
            <a:r>
              <a:rPr lang="en-US" sz="3600" b="1" spc="-25" dirty="0">
                <a:solidFill>
                  <a:srgbClr val="0070C0"/>
                </a:solidFill>
                <a:latin typeface="Goudy Old Style" panose="02020502050305020303" pitchFamily="18" charset="0"/>
              </a:rPr>
              <a:t> of the uncertainty</a:t>
            </a:r>
            <a:r>
              <a:rPr lang="en-US" sz="3600" spc="-25" dirty="0">
                <a:solidFill>
                  <a:srgbClr val="000000"/>
                </a:solidFill>
                <a:latin typeface="Goudy Old Style" panose="02020502050305020303" pitchFamily="18" charset="0"/>
              </a:rPr>
              <a:t>. Hence, a </a:t>
            </a:r>
            <a:r>
              <a:rPr lang="en-US" sz="3600" spc="-25" dirty="0">
                <a:latin typeface="Goudy Old Style" panose="02020502050305020303" pitchFamily="18" charset="0"/>
              </a:rPr>
              <a:t>planning problem</a:t>
            </a:r>
            <a:r>
              <a:rPr lang="en-US" sz="3600" spc="-25" dirty="0">
                <a:solidFill>
                  <a:srgbClr val="0070C0"/>
                </a:solidFill>
                <a:latin typeface="Goudy Old Style" panose="02020502050305020303" pitchFamily="18" charset="0"/>
              </a:rPr>
              <a:t> </a:t>
            </a:r>
            <a:r>
              <a:rPr lang="en-US" sz="3600" spc="-25" dirty="0">
                <a:solidFill>
                  <a:srgbClr val="000000"/>
                </a:solidFill>
                <a:latin typeface="Goudy Old Style" panose="02020502050305020303" pitchFamily="18" charset="0"/>
              </a:rPr>
              <a:t>NOT a </a:t>
            </a:r>
            <a:r>
              <a:rPr lang="en-US" sz="3600" spc="-25" dirty="0">
                <a:latin typeface="Goudy Old Style" panose="02020502050305020303" pitchFamily="18" charset="0"/>
              </a:rPr>
              <a:t>learning problem</a:t>
            </a:r>
            <a:r>
              <a:rPr lang="en-US" sz="3600" spc="-25" dirty="0">
                <a:solidFill>
                  <a:srgbClr val="000000"/>
                </a:solidFill>
                <a:latin typeface="Goudy Old Style" panose="02020502050305020303" pitchFamily="18" charset="0"/>
              </a:rPr>
              <a:t>.</a:t>
            </a: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47970"/>
          </a:xfrm>
          <a:prstGeom prst="rect">
            <a:avLst/>
          </a:prstGeom>
        </p:spPr>
        <p:txBody>
          <a:bodyPr wrap="square" lIns="0" tIns="0" rIns="0" bIns="0" rtlCol="0" anchor="t">
            <a:spAutoFit/>
          </a:bodyPr>
          <a:lstStyle/>
          <a:p>
            <a:pPr lvl="0" algn="ctr">
              <a:lnSpc>
                <a:spcPts val="11008"/>
              </a:lnSpc>
              <a:spcBef>
                <a:spcPct val="0"/>
              </a:spcBef>
            </a:pPr>
            <a:r>
              <a:rPr lang="en-US" sz="6000" b="1" spc="-25" dirty="0">
                <a:solidFill>
                  <a:srgbClr val="000000"/>
                </a:solidFill>
                <a:latin typeface="Goudy Old Style" panose="02020502050305020303" pitchFamily="18" charset="0"/>
              </a:rPr>
              <a:t>Overview of the modules of this course</a:t>
            </a:r>
            <a:endParaRPr lang="en-US" sz="6000" u="none" strike="noStrike" dirty="0">
              <a:solidFill>
                <a:srgbClr val="000000"/>
              </a:solidFill>
              <a:latin typeface="Repo Bold Bold"/>
            </a:endParaRPr>
          </a:p>
        </p:txBody>
      </p:sp>
      <p:cxnSp>
        <p:nvCxnSpPr>
          <p:cNvPr id="5" name="Straight Connector 4">
            <a:extLst>
              <a:ext uri="{FF2B5EF4-FFF2-40B4-BE49-F238E27FC236}">
                <a16:creationId xmlns:a16="http://schemas.microsoft.com/office/drawing/2014/main" id="{D99BCE44-EE21-4A2F-B257-4D79F051871F}"/>
              </a:ext>
            </a:extLst>
          </p:cNvPr>
          <p:cNvCxnSpPr>
            <a:cxnSpLocks/>
          </p:cNvCxnSpPr>
          <p:nvPr/>
        </p:nvCxnSpPr>
        <p:spPr>
          <a:xfrm>
            <a:off x="152400" y="6972300"/>
            <a:ext cx="92964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C31D3F-3EAE-42FB-898E-58105EBF3902}"/>
              </a:ext>
            </a:extLst>
          </p:cNvPr>
          <p:cNvCxnSpPr>
            <a:cxnSpLocks/>
          </p:cNvCxnSpPr>
          <p:nvPr/>
        </p:nvCxnSpPr>
        <p:spPr>
          <a:xfrm>
            <a:off x="152400" y="2476500"/>
            <a:ext cx="92964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AE8F36-5437-48C9-97F5-96907BFB5E10}"/>
              </a:ext>
            </a:extLst>
          </p:cNvPr>
          <p:cNvCxnSpPr>
            <a:cxnSpLocks/>
          </p:cNvCxnSpPr>
          <p:nvPr/>
        </p:nvCxnSpPr>
        <p:spPr>
          <a:xfrm>
            <a:off x="152400" y="4686300"/>
            <a:ext cx="9296400" cy="0"/>
          </a:xfrm>
          <a:prstGeom prst="line">
            <a:avLst/>
          </a:prstGeom>
          <a:ln w="254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175E8A5-B47F-4726-9B77-11DD25F56A1E}"/>
              </a:ext>
            </a:extLst>
          </p:cNvPr>
          <p:cNvPicPr>
            <a:picLocks noChangeAspect="1"/>
          </p:cNvPicPr>
          <p:nvPr/>
        </p:nvPicPr>
        <p:blipFill>
          <a:blip r:embed="rId4"/>
          <a:stretch>
            <a:fillRect/>
          </a:stretch>
        </p:blipFill>
        <p:spPr>
          <a:xfrm>
            <a:off x="5638800" y="5203183"/>
            <a:ext cx="2328863" cy="1361024"/>
          </a:xfrm>
          <a:prstGeom prst="rect">
            <a:avLst/>
          </a:prstGeom>
        </p:spPr>
      </p:pic>
      <p:pic>
        <p:nvPicPr>
          <p:cNvPr id="32" name="Picture 31">
            <a:extLst>
              <a:ext uri="{FF2B5EF4-FFF2-40B4-BE49-F238E27FC236}">
                <a16:creationId xmlns:a16="http://schemas.microsoft.com/office/drawing/2014/main" id="{FCEC1F68-18FE-48E3-84CA-B6A516F175BF}"/>
              </a:ext>
            </a:extLst>
          </p:cNvPr>
          <p:cNvPicPr>
            <a:picLocks noChangeAspect="1"/>
          </p:cNvPicPr>
          <p:nvPr/>
        </p:nvPicPr>
        <p:blipFill>
          <a:blip r:embed="rId5"/>
          <a:stretch>
            <a:fillRect/>
          </a:stretch>
        </p:blipFill>
        <p:spPr>
          <a:xfrm>
            <a:off x="4032886" y="5753100"/>
            <a:ext cx="1219195" cy="646629"/>
          </a:xfrm>
          <a:prstGeom prst="rect">
            <a:avLst/>
          </a:prstGeom>
        </p:spPr>
      </p:pic>
      <p:pic>
        <p:nvPicPr>
          <p:cNvPr id="34" name="Picture 33">
            <a:extLst>
              <a:ext uri="{FF2B5EF4-FFF2-40B4-BE49-F238E27FC236}">
                <a16:creationId xmlns:a16="http://schemas.microsoft.com/office/drawing/2014/main" id="{F4ACD934-94F6-4B71-9262-8421B1E5E8EB}"/>
              </a:ext>
            </a:extLst>
          </p:cNvPr>
          <p:cNvPicPr>
            <a:picLocks noChangeAspect="1"/>
          </p:cNvPicPr>
          <p:nvPr/>
        </p:nvPicPr>
        <p:blipFill>
          <a:blip r:embed="rId5"/>
          <a:stretch>
            <a:fillRect/>
          </a:stretch>
        </p:blipFill>
        <p:spPr>
          <a:xfrm>
            <a:off x="2699391" y="5753100"/>
            <a:ext cx="1219195" cy="646629"/>
          </a:xfrm>
          <a:prstGeom prst="rect">
            <a:avLst/>
          </a:prstGeom>
        </p:spPr>
      </p:pic>
      <p:pic>
        <p:nvPicPr>
          <p:cNvPr id="35" name="Picture 34">
            <a:extLst>
              <a:ext uri="{FF2B5EF4-FFF2-40B4-BE49-F238E27FC236}">
                <a16:creationId xmlns:a16="http://schemas.microsoft.com/office/drawing/2014/main" id="{0A474566-912C-4202-9E4E-F8FAC0D33115}"/>
              </a:ext>
            </a:extLst>
          </p:cNvPr>
          <p:cNvPicPr>
            <a:picLocks noChangeAspect="1"/>
          </p:cNvPicPr>
          <p:nvPr/>
        </p:nvPicPr>
        <p:blipFill>
          <a:blip r:embed="rId5"/>
          <a:stretch>
            <a:fillRect/>
          </a:stretch>
        </p:blipFill>
        <p:spPr>
          <a:xfrm>
            <a:off x="8016676" y="5775450"/>
            <a:ext cx="1219195" cy="646629"/>
          </a:xfrm>
          <a:prstGeom prst="rect">
            <a:avLst/>
          </a:prstGeom>
        </p:spPr>
      </p:pic>
      <p:pic>
        <p:nvPicPr>
          <p:cNvPr id="36" name="Picture 35">
            <a:extLst>
              <a:ext uri="{FF2B5EF4-FFF2-40B4-BE49-F238E27FC236}">
                <a16:creationId xmlns:a16="http://schemas.microsoft.com/office/drawing/2014/main" id="{4CABF6EC-9272-4AE9-A336-E710D7DE452B}"/>
              </a:ext>
            </a:extLst>
          </p:cNvPr>
          <p:cNvPicPr>
            <a:picLocks noChangeAspect="1"/>
          </p:cNvPicPr>
          <p:nvPr/>
        </p:nvPicPr>
        <p:blipFill>
          <a:blip r:embed="rId5"/>
          <a:stretch>
            <a:fillRect/>
          </a:stretch>
        </p:blipFill>
        <p:spPr>
          <a:xfrm>
            <a:off x="8191502" y="3136628"/>
            <a:ext cx="1219195" cy="646629"/>
          </a:xfrm>
          <a:prstGeom prst="rect">
            <a:avLst/>
          </a:prstGeom>
        </p:spPr>
      </p:pic>
      <p:pic>
        <p:nvPicPr>
          <p:cNvPr id="37" name="Picture 36">
            <a:extLst>
              <a:ext uri="{FF2B5EF4-FFF2-40B4-BE49-F238E27FC236}">
                <a16:creationId xmlns:a16="http://schemas.microsoft.com/office/drawing/2014/main" id="{C4F1D88F-B86A-4E6A-A7B9-D667852B563D}"/>
              </a:ext>
            </a:extLst>
          </p:cNvPr>
          <p:cNvPicPr>
            <a:picLocks noChangeAspect="1"/>
          </p:cNvPicPr>
          <p:nvPr/>
        </p:nvPicPr>
        <p:blipFill>
          <a:blip r:embed="rId5"/>
          <a:stretch>
            <a:fillRect/>
          </a:stretch>
        </p:blipFill>
        <p:spPr>
          <a:xfrm>
            <a:off x="3853299" y="3159128"/>
            <a:ext cx="1219195" cy="646629"/>
          </a:xfrm>
          <a:prstGeom prst="rect">
            <a:avLst/>
          </a:prstGeom>
        </p:spPr>
      </p:pic>
      <p:pic>
        <p:nvPicPr>
          <p:cNvPr id="38" name="Picture 37">
            <a:extLst>
              <a:ext uri="{FF2B5EF4-FFF2-40B4-BE49-F238E27FC236}">
                <a16:creationId xmlns:a16="http://schemas.microsoft.com/office/drawing/2014/main" id="{275DFDB9-04A1-478A-A90A-EB780115926D}"/>
              </a:ext>
            </a:extLst>
          </p:cNvPr>
          <p:cNvPicPr>
            <a:picLocks noChangeAspect="1"/>
          </p:cNvPicPr>
          <p:nvPr/>
        </p:nvPicPr>
        <p:blipFill>
          <a:blip r:embed="rId5"/>
          <a:stretch>
            <a:fillRect/>
          </a:stretch>
        </p:blipFill>
        <p:spPr>
          <a:xfrm>
            <a:off x="2166855" y="3197127"/>
            <a:ext cx="1219195" cy="646629"/>
          </a:xfrm>
          <a:prstGeom prst="rect">
            <a:avLst/>
          </a:prstGeom>
        </p:spPr>
      </p:pic>
      <p:pic>
        <p:nvPicPr>
          <p:cNvPr id="39" name="Picture 38">
            <a:extLst>
              <a:ext uri="{FF2B5EF4-FFF2-40B4-BE49-F238E27FC236}">
                <a16:creationId xmlns:a16="http://schemas.microsoft.com/office/drawing/2014/main" id="{A25579EA-57C7-48F5-81D2-150A2B194839}"/>
              </a:ext>
            </a:extLst>
          </p:cNvPr>
          <p:cNvPicPr>
            <a:picLocks noChangeAspect="1"/>
          </p:cNvPicPr>
          <p:nvPr/>
        </p:nvPicPr>
        <p:blipFill>
          <a:blip r:embed="rId5"/>
          <a:stretch>
            <a:fillRect/>
          </a:stretch>
        </p:blipFill>
        <p:spPr>
          <a:xfrm>
            <a:off x="457200" y="3159128"/>
            <a:ext cx="1219195" cy="646629"/>
          </a:xfrm>
          <a:prstGeom prst="rect">
            <a:avLst/>
          </a:prstGeom>
        </p:spPr>
      </p:pic>
      <p:pic>
        <p:nvPicPr>
          <p:cNvPr id="40" name="Picture 39">
            <a:extLst>
              <a:ext uri="{FF2B5EF4-FFF2-40B4-BE49-F238E27FC236}">
                <a16:creationId xmlns:a16="http://schemas.microsoft.com/office/drawing/2014/main" id="{10FB20EA-988E-4528-9411-18B6EC67C4B6}"/>
              </a:ext>
            </a:extLst>
          </p:cNvPr>
          <p:cNvPicPr>
            <a:picLocks noChangeAspect="1"/>
          </p:cNvPicPr>
          <p:nvPr/>
        </p:nvPicPr>
        <p:blipFill>
          <a:blip r:embed="rId5"/>
          <a:stretch>
            <a:fillRect/>
          </a:stretch>
        </p:blipFill>
        <p:spPr>
          <a:xfrm>
            <a:off x="-926341" y="5775450"/>
            <a:ext cx="1219195" cy="646629"/>
          </a:xfrm>
          <a:prstGeom prst="rect">
            <a:avLst/>
          </a:prstGeom>
        </p:spPr>
      </p:pic>
      <p:sp>
        <p:nvSpPr>
          <p:cNvPr id="41" name="TextBox 40">
            <a:extLst>
              <a:ext uri="{FF2B5EF4-FFF2-40B4-BE49-F238E27FC236}">
                <a16:creationId xmlns:a16="http://schemas.microsoft.com/office/drawing/2014/main" id="{40D253D1-0C68-464A-8F82-5EEE957E5057}"/>
              </a:ext>
            </a:extLst>
          </p:cNvPr>
          <p:cNvSpPr txBox="1"/>
          <p:nvPr/>
        </p:nvSpPr>
        <p:spPr>
          <a:xfrm>
            <a:off x="3853299" y="6894095"/>
            <a:ext cx="1675459" cy="707886"/>
          </a:xfrm>
          <a:prstGeom prst="rect">
            <a:avLst/>
          </a:prstGeom>
          <a:noFill/>
        </p:spPr>
        <p:txBody>
          <a:bodyPr wrap="none" rtlCol="0">
            <a:spAutoFit/>
          </a:bodyPr>
          <a:lstStyle/>
          <a:p>
            <a:r>
              <a:rPr lang="en-US" sz="4000" b="1" dirty="0"/>
              <a:t>LANE 1</a:t>
            </a:r>
          </a:p>
        </p:txBody>
      </p:sp>
      <p:sp>
        <p:nvSpPr>
          <p:cNvPr id="42" name="TextBox 41">
            <a:extLst>
              <a:ext uri="{FF2B5EF4-FFF2-40B4-BE49-F238E27FC236}">
                <a16:creationId xmlns:a16="http://schemas.microsoft.com/office/drawing/2014/main" id="{BE385978-4E5C-4B0E-A783-EFA089B0C7F3}"/>
              </a:ext>
            </a:extLst>
          </p:cNvPr>
          <p:cNvSpPr txBox="1"/>
          <p:nvPr/>
        </p:nvSpPr>
        <p:spPr>
          <a:xfrm>
            <a:off x="3907738" y="1735961"/>
            <a:ext cx="1675459" cy="707886"/>
          </a:xfrm>
          <a:prstGeom prst="rect">
            <a:avLst/>
          </a:prstGeom>
          <a:noFill/>
        </p:spPr>
        <p:txBody>
          <a:bodyPr wrap="none" rtlCol="0">
            <a:spAutoFit/>
          </a:bodyPr>
          <a:lstStyle/>
          <a:p>
            <a:r>
              <a:rPr lang="en-US" sz="4000" b="1" dirty="0"/>
              <a:t>LANE 2</a:t>
            </a:r>
          </a:p>
        </p:txBody>
      </p:sp>
      <p:pic>
        <p:nvPicPr>
          <p:cNvPr id="43" name="Picture 42">
            <a:extLst>
              <a:ext uri="{FF2B5EF4-FFF2-40B4-BE49-F238E27FC236}">
                <a16:creationId xmlns:a16="http://schemas.microsoft.com/office/drawing/2014/main" id="{0ECBF68A-E49A-4551-8D18-0B15A061AB68}"/>
              </a:ext>
            </a:extLst>
          </p:cNvPr>
          <p:cNvPicPr>
            <a:picLocks noChangeAspect="1"/>
          </p:cNvPicPr>
          <p:nvPr/>
        </p:nvPicPr>
        <p:blipFill>
          <a:blip r:embed="rId4"/>
          <a:stretch>
            <a:fillRect/>
          </a:stretch>
        </p:blipFill>
        <p:spPr>
          <a:xfrm>
            <a:off x="716361" y="8449843"/>
            <a:ext cx="2328863" cy="1361024"/>
          </a:xfrm>
          <a:prstGeom prst="rect">
            <a:avLst/>
          </a:prstGeom>
        </p:spPr>
      </p:pic>
      <p:sp>
        <p:nvSpPr>
          <p:cNvPr id="44" name="TextBox 43">
            <a:extLst>
              <a:ext uri="{FF2B5EF4-FFF2-40B4-BE49-F238E27FC236}">
                <a16:creationId xmlns:a16="http://schemas.microsoft.com/office/drawing/2014/main" id="{333F5699-9160-4AB7-A2D8-F6587642149C}"/>
              </a:ext>
            </a:extLst>
          </p:cNvPr>
          <p:cNvSpPr txBox="1"/>
          <p:nvPr/>
        </p:nvSpPr>
        <p:spPr>
          <a:xfrm>
            <a:off x="2972548" y="8724970"/>
            <a:ext cx="2022810" cy="861774"/>
          </a:xfrm>
          <a:prstGeom prst="rect">
            <a:avLst/>
          </a:prstGeom>
          <a:noFill/>
        </p:spPr>
        <p:txBody>
          <a:bodyPr wrap="square" rtlCol="0">
            <a:spAutoFit/>
          </a:bodyPr>
          <a:lstStyle/>
          <a:p>
            <a:r>
              <a:rPr lang="en-US" sz="2500" b="1" dirty="0"/>
              <a:t>Warehouse vehicle</a:t>
            </a:r>
          </a:p>
        </p:txBody>
      </p:sp>
      <p:pic>
        <p:nvPicPr>
          <p:cNvPr id="45" name="Picture 44">
            <a:extLst>
              <a:ext uri="{FF2B5EF4-FFF2-40B4-BE49-F238E27FC236}">
                <a16:creationId xmlns:a16="http://schemas.microsoft.com/office/drawing/2014/main" id="{E177D540-B00F-44BC-B91D-9887601F104C}"/>
              </a:ext>
            </a:extLst>
          </p:cNvPr>
          <p:cNvPicPr>
            <a:picLocks noChangeAspect="1"/>
          </p:cNvPicPr>
          <p:nvPr/>
        </p:nvPicPr>
        <p:blipFill>
          <a:blip r:embed="rId5"/>
          <a:stretch>
            <a:fillRect/>
          </a:stretch>
        </p:blipFill>
        <p:spPr>
          <a:xfrm>
            <a:off x="5887019" y="8707029"/>
            <a:ext cx="1219195" cy="646629"/>
          </a:xfrm>
          <a:prstGeom prst="rect">
            <a:avLst/>
          </a:prstGeom>
        </p:spPr>
      </p:pic>
      <p:sp>
        <p:nvSpPr>
          <p:cNvPr id="46" name="TextBox 45">
            <a:extLst>
              <a:ext uri="{FF2B5EF4-FFF2-40B4-BE49-F238E27FC236}">
                <a16:creationId xmlns:a16="http://schemas.microsoft.com/office/drawing/2014/main" id="{C0273577-0455-4311-8D6C-B4C8A0D3DBCA}"/>
              </a:ext>
            </a:extLst>
          </p:cNvPr>
          <p:cNvSpPr txBox="1"/>
          <p:nvPr/>
        </p:nvSpPr>
        <p:spPr>
          <a:xfrm>
            <a:off x="7472045" y="8551039"/>
            <a:ext cx="1671955" cy="861774"/>
          </a:xfrm>
          <a:prstGeom prst="rect">
            <a:avLst/>
          </a:prstGeom>
          <a:noFill/>
        </p:spPr>
        <p:txBody>
          <a:bodyPr wrap="square" rtlCol="0">
            <a:spAutoFit/>
          </a:bodyPr>
          <a:lstStyle/>
          <a:p>
            <a:r>
              <a:rPr lang="en-US" sz="2500" b="1" dirty="0"/>
              <a:t>Other vehicle</a:t>
            </a:r>
          </a:p>
        </p:txBody>
      </p:sp>
    </p:spTree>
    <p:extLst>
      <p:ext uri="{BB962C8B-B14F-4D97-AF65-F5344CB8AC3E}">
        <p14:creationId xmlns:p14="http://schemas.microsoft.com/office/powerpoint/2010/main" val="3660375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677400" y="1384286"/>
            <a:ext cx="8458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mc:AlternateContent xmlns:mc="http://schemas.openxmlformats.org/markup-compatibility/2006" xmlns:a14="http://schemas.microsoft.com/office/drawing/2010/main">
        <mc:Choice Requires="a14">
          <p:sp>
            <p:nvSpPr>
              <p:cNvPr id="10" name="TextBox 8">
                <a:extLst>
                  <a:ext uri="{FF2B5EF4-FFF2-40B4-BE49-F238E27FC236}">
                    <a16:creationId xmlns:a16="http://schemas.microsoft.com/office/drawing/2014/main" id="{5A578377-FC0B-4D12-95F3-6BC61301BF16}"/>
                  </a:ext>
                </a:extLst>
              </p:cNvPr>
              <p:cNvSpPr txBox="1"/>
              <p:nvPr/>
            </p:nvSpPr>
            <p:spPr>
              <a:xfrm>
                <a:off x="9829800" y="2348174"/>
                <a:ext cx="8077200" cy="7350025"/>
              </a:xfrm>
              <a:prstGeom prst="rect">
                <a:avLst/>
              </a:prstGeom>
            </p:spPr>
            <p:txBody>
              <a:bodyPr wrap="square" lIns="0" tIns="0" rIns="0" bIns="0" rtlCol="0" anchor="t">
                <a:spAutoFit/>
              </a:bodyPr>
              <a:lstStyle/>
              <a:p>
                <a:pPr lvl="1" algn="ctr">
                  <a:lnSpc>
                    <a:spcPts val="3616"/>
                  </a:lnSpc>
                  <a:spcBef>
                    <a:spcPct val="0"/>
                  </a:spcBef>
                </a:pPr>
                <a:r>
                  <a:rPr lang="en-US" sz="3600" b="1" spc="-25" dirty="0">
                    <a:solidFill>
                      <a:srgbClr val="0070C0"/>
                    </a:solidFill>
                    <a:latin typeface="Goudy Old Style" panose="02020502050305020303" pitchFamily="18" charset="0"/>
                  </a:rPr>
                  <a:t>Module 2, 1</a:t>
                </a:r>
                <a:r>
                  <a:rPr lang="en-US" sz="3600" b="1" spc="-25" baseline="30000" dirty="0">
                    <a:solidFill>
                      <a:srgbClr val="0070C0"/>
                    </a:solidFill>
                    <a:latin typeface="Goudy Old Style" panose="02020502050305020303" pitchFamily="18" charset="0"/>
                  </a:rPr>
                  <a:t>st</a:t>
                </a:r>
                <a:r>
                  <a:rPr lang="en-US" sz="3600" b="1" spc="-25" dirty="0">
                    <a:solidFill>
                      <a:srgbClr val="0070C0"/>
                    </a:solidFill>
                    <a:latin typeface="Goudy Old Style" panose="02020502050305020303" pitchFamily="18" charset="0"/>
                  </a:rPr>
                  <a:t> half </a:t>
                </a:r>
                <a:r>
                  <a:rPr lang="en-US" sz="3600" b="1" spc="-25" dirty="0">
                    <a:solidFill>
                      <a:srgbClr val="000000"/>
                    </a:solidFill>
                    <a:latin typeface="Goudy Old Style" panose="02020502050305020303" pitchFamily="18" charset="0"/>
                  </a:rPr>
                  <a:t>(Markov Decision Process  (MDP))</a:t>
                </a:r>
              </a:p>
              <a:p>
                <a:pPr lvl="1" algn="ct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spc="-25" dirty="0">
                    <a:solidFill>
                      <a:srgbClr val="000000"/>
                    </a:solidFill>
                    <a:latin typeface="Goudy Old Style" panose="02020502050305020303" pitchFamily="18" charset="0"/>
                  </a:rPr>
                  <a:t>Broad aspects of the solution to Example 3:</a:t>
                </a:r>
              </a:p>
              <a:p>
                <a:pPr>
                  <a:lnSpc>
                    <a:spcPts val="3616"/>
                  </a:lnSpc>
                  <a:spcBef>
                    <a:spcPct val="0"/>
                  </a:spcBef>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The </a:t>
                </a:r>
                <a:r>
                  <a:rPr lang="en-US" sz="3600" b="1" spc="-25" dirty="0">
                    <a:solidFill>
                      <a:srgbClr val="0070C0"/>
                    </a:solidFill>
                    <a:latin typeface="Goudy Old Style" panose="02020502050305020303" pitchFamily="18" charset="0"/>
                  </a:rPr>
                  <a:t>state</a:t>
                </a:r>
                <a:r>
                  <a:rPr lang="en-US" sz="3600" b="1" spc="-25" dirty="0">
                    <a:solidFill>
                      <a:srgbClr val="FF0000"/>
                    </a:solidFill>
                    <a:latin typeface="Goudy Old Style" panose="02020502050305020303" pitchFamily="18" charset="0"/>
                  </a:rPr>
                  <a:t>*</a:t>
                </a:r>
                <a14:m>
                  <m:oMath xmlns:m="http://schemas.openxmlformats.org/officeDocument/2006/math">
                    <m:r>
                      <a:rPr lang="en-US" sz="3600" b="1" i="1" spc="-25" smtClean="0">
                        <a:solidFill>
                          <a:srgbClr val="0070C0"/>
                        </a:solidFill>
                        <a:latin typeface="Cambria Math" panose="02040503050406030204" pitchFamily="18" charset="0"/>
                      </a:rPr>
                      <m:t> </m:t>
                    </m:r>
                  </m:oMath>
                </a14:m>
                <a:r>
                  <a:rPr lang="en-US" sz="3600" spc="-25" dirty="0">
                    <a:solidFill>
                      <a:srgbClr val="000000"/>
                    </a:solidFill>
                    <a:latin typeface="Goudy Old Style" panose="02020502050305020303" pitchFamily="18" charset="0"/>
                  </a:rPr>
                  <a:t>of the “environment” are:</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x - coordinate of all the vehicles.</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The lane of all the vehicles.</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The velocity of all the vehicles.</a:t>
                </a:r>
              </a:p>
              <a:p>
                <a:pPr>
                  <a:lnSpc>
                    <a:spcPts val="3616"/>
                  </a:lnSpc>
                  <a:spcBef>
                    <a:spcPct val="0"/>
                  </a:spcBef>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We assume that these states are available to the warehouse vehicle through GPS and  VANET (vehicular </a:t>
                </a:r>
                <a:r>
                  <a:rPr lang="en-US" sz="3600" spc="-25" dirty="0" err="1">
                    <a:solidFill>
                      <a:srgbClr val="000000"/>
                    </a:solidFill>
                    <a:latin typeface="Goudy Old Style" panose="02020502050305020303" pitchFamily="18" charset="0"/>
                  </a:rPr>
                  <a:t>adhoc</a:t>
                </a:r>
                <a:r>
                  <a:rPr lang="en-US" sz="3600" spc="-25" dirty="0">
                    <a:solidFill>
                      <a:srgbClr val="000000"/>
                    </a:solidFill>
                    <a:latin typeface="Goudy Old Style" panose="02020502050305020303" pitchFamily="18" charset="0"/>
                  </a:rPr>
                  <a:t> network).</a:t>
                </a:r>
              </a:p>
              <a:p>
                <a:pPr>
                  <a:lnSpc>
                    <a:spcPts val="3616"/>
                  </a:lnSpc>
                  <a:spcBef>
                    <a:spcPct val="0"/>
                  </a:spcBef>
                </a:pPr>
                <a:r>
                  <a:rPr lang="en-US" sz="2400" spc="-25" dirty="0">
                    <a:solidFill>
                      <a:srgbClr val="FF0000"/>
                    </a:solidFill>
                    <a:latin typeface="Goudy Old Style" panose="02020502050305020303" pitchFamily="18" charset="0"/>
                  </a:rPr>
                  <a:t>* We will learn more about </a:t>
                </a:r>
                <a:r>
                  <a:rPr lang="en-US" sz="2400" b="1" spc="-25" dirty="0">
                    <a:solidFill>
                      <a:srgbClr val="FF0000"/>
                    </a:solidFill>
                    <a:latin typeface="Goudy Old Style" panose="02020502050305020303" pitchFamily="18" charset="0"/>
                  </a:rPr>
                  <a:t>states</a:t>
                </a:r>
                <a:r>
                  <a:rPr lang="en-US" sz="2400" spc="-25" dirty="0">
                    <a:solidFill>
                      <a:srgbClr val="FF0000"/>
                    </a:solidFill>
                    <a:latin typeface="Goudy Old Style" panose="02020502050305020303" pitchFamily="18" charset="0"/>
                  </a:rPr>
                  <a:t> in the next lecture but for now we can think of states as a set of parameters that sufficient captures how the environment evolves over time.</a:t>
                </a:r>
              </a:p>
            </p:txBody>
          </p:sp>
        </mc:Choice>
        <mc:Fallback xmlns="">
          <p:sp>
            <p:nvSpPr>
              <p:cNvPr id="10" name="TextBox 8">
                <a:extLst>
                  <a:ext uri="{FF2B5EF4-FFF2-40B4-BE49-F238E27FC236}">
                    <a16:creationId xmlns:a16="http://schemas.microsoft.com/office/drawing/2014/main" id="{5A578377-FC0B-4D12-95F3-6BC61301BF16}"/>
                  </a:ext>
                </a:extLst>
              </p:cNvPr>
              <p:cNvSpPr txBox="1">
                <a:spLocks noRot="1" noChangeAspect="1" noMove="1" noResize="1" noEditPoints="1" noAdjustHandles="1" noChangeArrowheads="1" noChangeShapeType="1" noTextEdit="1"/>
              </p:cNvSpPr>
              <p:nvPr/>
            </p:nvSpPr>
            <p:spPr>
              <a:xfrm>
                <a:off x="9829800" y="2348174"/>
                <a:ext cx="8077200" cy="7350025"/>
              </a:xfrm>
              <a:prstGeom prst="rect">
                <a:avLst/>
              </a:prstGeom>
              <a:blipFill>
                <a:blip r:embed="rId4"/>
                <a:stretch>
                  <a:fillRect l="-3472" t="-3151" r="-2189" b="-1575"/>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47970"/>
          </a:xfrm>
          <a:prstGeom prst="rect">
            <a:avLst/>
          </a:prstGeom>
        </p:spPr>
        <p:txBody>
          <a:bodyPr wrap="square" lIns="0" tIns="0" rIns="0" bIns="0" rtlCol="0" anchor="t">
            <a:spAutoFit/>
          </a:bodyPr>
          <a:lstStyle/>
          <a:p>
            <a:pPr lvl="0" algn="ctr">
              <a:lnSpc>
                <a:spcPts val="11008"/>
              </a:lnSpc>
              <a:spcBef>
                <a:spcPct val="0"/>
              </a:spcBef>
            </a:pPr>
            <a:r>
              <a:rPr lang="en-US" sz="6000" b="1" spc="-25" dirty="0">
                <a:solidFill>
                  <a:srgbClr val="000000"/>
                </a:solidFill>
                <a:latin typeface="Goudy Old Style" panose="02020502050305020303" pitchFamily="18" charset="0"/>
              </a:rPr>
              <a:t>Overview of the modules of this course</a:t>
            </a:r>
            <a:endParaRPr lang="en-US" sz="6000" u="none" strike="noStrike" dirty="0">
              <a:solidFill>
                <a:srgbClr val="000000"/>
              </a:solidFill>
              <a:latin typeface="Repo Bold Bold"/>
            </a:endParaRPr>
          </a:p>
        </p:txBody>
      </p:sp>
      <p:cxnSp>
        <p:nvCxnSpPr>
          <p:cNvPr id="5" name="Straight Connector 4">
            <a:extLst>
              <a:ext uri="{FF2B5EF4-FFF2-40B4-BE49-F238E27FC236}">
                <a16:creationId xmlns:a16="http://schemas.microsoft.com/office/drawing/2014/main" id="{D99BCE44-EE21-4A2F-B257-4D79F051871F}"/>
              </a:ext>
            </a:extLst>
          </p:cNvPr>
          <p:cNvCxnSpPr>
            <a:cxnSpLocks/>
          </p:cNvCxnSpPr>
          <p:nvPr/>
        </p:nvCxnSpPr>
        <p:spPr>
          <a:xfrm>
            <a:off x="152400" y="6972300"/>
            <a:ext cx="92964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C31D3F-3EAE-42FB-898E-58105EBF3902}"/>
              </a:ext>
            </a:extLst>
          </p:cNvPr>
          <p:cNvCxnSpPr>
            <a:cxnSpLocks/>
          </p:cNvCxnSpPr>
          <p:nvPr/>
        </p:nvCxnSpPr>
        <p:spPr>
          <a:xfrm>
            <a:off x="152400" y="2476500"/>
            <a:ext cx="92964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AE8F36-5437-48C9-97F5-96907BFB5E10}"/>
              </a:ext>
            </a:extLst>
          </p:cNvPr>
          <p:cNvCxnSpPr>
            <a:cxnSpLocks/>
          </p:cNvCxnSpPr>
          <p:nvPr/>
        </p:nvCxnSpPr>
        <p:spPr>
          <a:xfrm>
            <a:off x="152400" y="4686300"/>
            <a:ext cx="9296400" cy="0"/>
          </a:xfrm>
          <a:prstGeom prst="line">
            <a:avLst/>
          </a:prstGeom>
          <a:ln w="254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175E8A5-B47F-4726-9B77-11DD25F56A1E}"/>
              </a:ext>
            </a:extLst>
          </p:cNvPr>
          <p:cNvPicPr>
            <a:picLocks noChangeAspect="1"/>
          </p:cNvPicPr>
          <p:nvPr/>
        </p:nvPicPr>
        <p:blipFill>
          <a:blip r:embed="rId5"/>
          <a:stretch>
            <a:fillRect/>
          </a:stretch>
        </p:blipFill>
        <p:spPr>
          <a:xfrm>
            <a:off x="5638800" y="5203183"/>
            <a:ext cx="2328863" cy="1361024"/>
          </a:xfrm>
          <a:prstGeom prst="rect">
            <a:avLst/>
          </a:prstGeom>
        </p:spPr>
      </p:pic>
      <p:pic>
        <p:nvPicPr>
          <p:cNvPr id="32" name="Picture 31">
            <a:extLst>
              <a:ext uri="{FF2B5EF4-FFF2-40B4-BE49-F238E27FC236}">
                <a16:creationId xmlns:a16="http://schemas.microsoft.com/office/drawing/2014/main" id="{FCEC1F68-18FE-48E3-84CA-B6A516F175BF}"/>
              </a:ext>
            </a:extLst>
          </p:cNvPr>
          <p:cNvPicPr>
            <a:picLocks noChangeAspect="1"/>
          </p:cNvPicPr>
          <p:nvPr/>
        </p:nvPicPr>
        <p:blipFill>
          <a:blip r:embed="rId6"/>
          <a:stretch>
            <a:fillRect/>
          </a:stretch>
        </p:blipFill>
        <p:spPr>
          <a:xfrm>
            <a:off x="4032886" y="5753100"/>
            <a:ext cx="1219195" cy="646629"/>
          </a:xfrm>
          <a:prstGeom prst="rect">
            <a:avLst/>
          </a:prstGeom>
        </p:spPr>
      </p:pic>
      <p:pic>
        <p:nvPicPr>
          <p:cNvPr id="34" name="Picture 33">
            <a:extLst>
              <a:ext uri="{FF2B5EF4-FFF2-40B4-BE49-F238E27FC236}">
                <a16:creationId xmlns:a16="http://schemas.microsoft.com/office/drawing/2014/main" id="{F4ACD934-94F6-4B71-9262-8421B1E5E8EB}"/>
              </a:ext>
            </a:extLst>
          </p:cNvPr>
          <p:cNvPicPr>
            <a:picLocks noChangeAspect="1"/>
          </p:cNvPicPr>
          <p:nvPr/>
        </p:nvPicPr>
        <p:blipFill>
          <a:blip r:embed="rId6"/>
          <a:stretch>
            <a:fillRect/>
          </a:stretch>
        </p:blipFill>
        <p:spPr>
          <a:xfrm>
            <a:off x="2699391" y="5753100"/>
            <a:ext cx="1219195" cy="646629"/>
          </a:xfrm>
          <a:prstGeom prst="rect">
            <a:avLst/>
          </a:prstGeom>
        </p:spPr>
      </p:pic>
      <p:pic>
        <p:nvPicPr>
          <p:cNvPr id="35" name="Picture 34">
            <a:extLst>
              <a:ext uri="{FF2B5EF4-FFF2-40B4-BE49-F238E27FC236}">
                <a16:creationId xmlns:a16="http://schemas.microsoft.com/office/drawing/2014/main" id="{0A474566-912C-4202-9E4E-F8FAC0D33115}"/>
              </a:ext>
            </a:extLst>
          </p:cNvPr>
          <p:cNvPicPr>
            <a:picLocks noChangeAspect="1"/>
          </p:cNvPicPr>
          <p:nvPr/>
        </p:nvPicPr>
        <p:blipFill>
          <a:blip r:embed="rId6"/>
          <a:stretch>
            <a:fillRect/>
          </a:stretch>
        </p:blipFill>
        <p:spPr>
          <a:xfrm>
            <a:off x="8016676" y="5775450"/>
            <a:ext cx="1219195" cy="646629"/>
          </a:xfrm>
          <a:prstGeom prst="rect">
            <a:avLst/>
          </a:prstGeom>
        </p:spPr>
      </p:pic>
      <p:pic>
        <p:nvPicPr>
          <p:cNvPr id="36" name="Picture 35">
            <a:extLst>
              <a:ext uri="{FF2B5EF4-FFF2-40B4-BE49-F238E27FC236}">
                <a16:creationId xmlns:a16="http://schemas.microsoft.com/office/drawing/2014/main" id="{4CABF6EC-9272-4AE9-A336-E710D7DE452B}"/>
              </a:ext>
            </a:extLst>
          </p:cNvPr>
          <p:cNvPicPr>
            <a:picLocks noChangeAspect="1"/>
          </p:cNvPicPr>
          <p:nvPr/>
        </p:nvPicPr>
        <p:blipFill>
          <a:blip r:embed="rId6"/>
          <a:stretch>
            <a:fillRect/>
          </a:stretch>
        </p:blipFill>
        <p:spPr>
          <a:xfrm>
            <a:off x="8191502" y="3136628"/>
            <a:ext cx="1219195" cy="646629"/>
          </a:xfrm>
          <a:prstGeom prst="rect">
            <a:avLst/>
          </a:prstGeom>
        </p:spPr>
      </p:pic>
      <p:pic>
        <p:nvPicPr>
          <p:cNvPr id="37" name="Picture 36">
            <a:extLst>
              <a:ext uri="{FF2B5EF4-FFF2-40B4-BE49-F238E27FC236}">
                <a16:creationId xmlns:a16="http://schemas.microsoft.com/office/drawing/2014/main" id="{C4F1D88F-B86A-4E6A-A7B9-D667852B563D}"/>
              </a:ext>
            </a:extLst>
          </p:cNvPr>
          <p:cNvPicPr>
            <a:picLocks noChangeAspect="1"/>
          </p:cNvPicPr>
          <p:nvPr/>
        </p:nvPicPr>
        <p:blipFill>
          <a:blip r:embed="rId6"/>
          <a:stretch>
            <a:fillRect/>
          </a:stretch>
        </p:blipFill>
        <p:spPr>
          <a:xfrm>
            <a:off x="3853299" y="3159128"/>
            <a:ext cx="1219195" cy="646629"/>
          </a:xfrm>
          <a:prstGeom prst="rect">
            <a:avLst/>
          </a:prstGeom>
        </p:spPr>
      </p:pic>
      <p:pic>
        <p:nvPicPr>
          <p:cNvPr id="38" name="Picture 37">
            <a:extLst>
              <a:ext uri="{FF2B5EF4-FFF2-40B4-BE49-F238E27FC236}">
                <a16:creationId xmlns:a16="http://schemas.microsoft.com/office/drawing/2014/main" id="{275DFDB9-04A1-478A-A90A-EB780115926D}"/>
              </a:ext>
            </a:extLst>
          </p:cNvPr>
          <p:cNvPicPr>
            <a:picLocks noChangeAspect="1"/>
          </p:cNvPicPr>
          <p:nvPr/>
        </p:nvPicPr>
        <p:blipFill>
          <a:blip r:embed="rId6"/>
          <a:stretch>
            <a:fillRect/>
          </a:stretch>
        </p:blipFill>
        <p:spPr>
          <a:xfrm>
            <a:off x="2166855" y="3197127"/>
            <a:ext cx="1219195" cy="646629"/>
          </a:xfrm>
          <a:prstGeom prst="rect">
            <a:avLst/>
          </a:prstGeom>
        </p:spPr>
      </p:pic>
      <p:pic>
        <p:nvPicPr>
          <p:cNvPr id="39" name="Picture 38">
            <a:extLst>
              <a:ext uri="{FF2B5EF4-FFF2-40B4-BE49-F238E27FC236}">
                <a16:creationId xmlns:a16="http://schemas.microsoft.com/office/drawing/2014/main" id="{A25579EA-57C7-48F5-81D2-150A2B194839}"/>
              </a:ext>
            </a:extLst>
          </p:cNvPr>
          <p:cNvPicPr>
            <a:picLocks noChangeAspect="1"/>
          </p:cNvPicPr>
          <p:nvPr/>
        </p:nvPicPr>
        <p:blipFill>
          <a:blip r:embed="rId6"/>
          <a:stretch>
            <a:fillRect/>
          </a:stretch>
        </p:blipFill>
        <p:spPr>
          <a:xfrm>
            <a:off x="457200" y="3159128"/>
            <a:ext cx="1219195" cy="646629"/>
          </a:xfrm>
          <a:prstGeom prst="rect">
            <a:avLst/>
          </a:prstGeom>
        </p:spPr>
      </p:pic>
      <p:pic>
        <p:nvPicPr>
          <p:cNvPr id="40" name="Picture 39">
            <a:extLst>
              <a:ext uri="{FF2B5EF4-FFF2-40B4-BE49-F238E27FC236}">
                <a16:creationId xmlns:a16="http://schemas.microsoft.com/office/drawing/2014/main" id="{10FB20EA-988E-4528-9411-18B6EC67C4B6}"/>
              </a:ext>
            </a:extLst>
          </p:cNvPr>
          <p:cNvPicPr>
            <a:picLocks noChangeAspect="1"/>
          </p:cNvPicPr>
          <p:nvPr/>
        </p:nvPicPr>
        <p:blipFill>
          <a:blip r:embed="rId6"/>
          <a:stretch>
            <a:fillRect/>
          </a:stretch>
        </p:blipFill>
        <p:spPr>
          <a:xfrm>
            <a:off x="-926341" y="5775450"/>
            <a:ext cx="1219195" cy="646629"/>
          </a:xfrm>
          <a:prstGeom prst="rect">
            <a:avLst/>
          </a:prstGeom>
        </p:spPr>
      </p:pic>
      <p:sp>
        <p:nvSpPr>
          <p:cNvPr id="41" name="TextBox 40">
            <a:extLst>
              <a:ext uri="{FF2B5EF4-FFF2-40B4-BE49-F238E27FC236}">
                <a16:creationId xmlns:a16="http://schemas.microsoft.com/office/drawing/2014/main" id="{40D253D1-0C68-464A-8F82-5EEE957E5057}"/>
              </a:ext>
            </a:extLst>
          </p:cNvPr>
          <p:cNvSpPr txBox="1"/>
          <p:nvPr/>
        </p:nvSpPr>
        <p:spPr>
          <a:xfrm>
            <a:off x="3853299" y="6894095"/>
            <a:ext cx="1675459" cy="707886"/>
          </a:xfrm>
          <a:prstGeom prst="rect">
            <a:avLst/>
          </a:prstGeom>
          <a:noFill/>
        </p:spPr>
        <p:txBody>
          <a:bodyPr wrap="none" rtlCol="0">
            <a:spAutoFit/>
          </a:bodyPr>
          <a:lstStyle/>
          <a:p>
            <a:r>
              <a:rPr lang="en-US" sz="4000" b="1" dirty="0"/>
              <a:t>LANE 1</a:t>
            </a:r>
          </a:p>
        </p:txBody>
      </p:sp>
      <p:sp>
        <p:nvSpPr>
          <p:cNvPr id="42" name="TextBox 41">
            <a:extLst>
              <a:ext uri="{FF2B5EF4-FFF2-40B4-BE49-F238E27FC236}">
                <a16:creationId xmlns:a16="http://schemas.microsoft.com/office/drawing/2014/main" id="{BE385978-4E5C-4B0E-A783-EFA089B0C7F3}"/>
              </a:ext>
            </a:extLst>
          </p:cNvPr>
          <p:cNvSpPr txBox="1"/>
          <p:nvPr/>
        </p:nvSpPr>
        <p:spPr>
          <a:xfrm>
            <a:off x="3907738" y="1735961"/>
            <a:ext cx="1675459" cy="707886"/>
          </a:xfrm>
          <a:prstGeom prst="rect">
            <a:avLst/>
          </a:prstGeom>
          <a:noFill/>
        </p:spPr>
        <p:txBody>
          <a:bodyPr wrap="none" rtlCol="0">
            <a:spAutoFit/>
          </a:bodyPr>
          <a:lstStyle/>
          <a:p>
            <a:r>
              <a:rPr lang="en-US" sz="4000" b="1" dirty="0"/>
              <a:t>LANE 2</a:t>
            </a:r>
          </a:p>
        </p:txBody>
      </p:sp>
      <p:pic>
        <p:nvPicPr>
          <p:cNvPr id="43" name="Picture 42">
            <a:extLst>
              <a:ext uri="{FF2B5EF4-FFF2-40B4-BE49-F238E27FC236}">
                <a16:creationId xmlns:a16="http://schemas.microsoft.com/office/drawing/2014/main" id="{0ECBF68A-E49A-4551-8D18-0B15A061AB68}"/>
              </a:ext>
            </a:extLst>
          </p:cNvPr>
          <p:cNvPicPr>
            <a:picLocks noChangeAspect="1"/>
          </p:cNvPicPr>
          <p:nvPr/>
        </p:nvPicPr>
        <p:blipFill>
          <a:blip r:embed="rId5"/>
          <a:stretch>
            <a:fillRect/>
          </a:stretch>
        </p:blipFill>
        <p:spPr>
          <a:xfrm>
            <a:off x="716361" y="8449843"/>
            <a:ext cx="2328863" cy="1361024"/>
          </a:xfrm>
          <a:prstGeom prst="rect">
            <a:avLst/>
          </a:prstGeom>
        </p:spPr>
      </p:pic>
      <p:sp>
        <p:nvSpPr>
          <p:cNvPr id="44" name="TextBox 43">
            <a:extLst>
              <a:ext uri="{FF2B5EF4-FFF2-40B4-BE49-F238E27FC236}">
                <a16:creationId xmlns:a16="http://schemas.microsoft.com/office/drawing/2014/main" id="{333F5699-9160-4AB7-A2D8-F6587642149C}"/>
              </a:ext>
            </a:extLst>
          </p:cNvPr>
          <p:cNvSpPr txBox="1"/>
          <p:nvPr/>
        </p:nvSpPr>
        <p:spPr>
          <a:xfrm>
            <a:off x="2972548" y="8724970"/>
            <a:ext cx="2022810" cy="861774"/>
          </a:xfrm>
          <a:prstGeom prst="rect">
            <a:avLst/>
          </a:prstGeom>
          <a:noFill/>
        </p:spPr>
        <p:txBody>
          <a:bodyPr wrap="square" rtlCol="0">
            <a:spAutoFit/>
          </a:bodyPr>
          <a:lstStyle/>
          <a:p>
            <a:r>
              <a:rPr lang="en-US" sz="2500" b="1" dirty="0"/>
              <a:t>Warehouse vehicle</a:t>
            </a:r>
          </a:p>
        </p:txBody>
      </p:sp>
      <p:pic>
        <p:nvPicPr>
          <p:cNvPr id="45" name="Picture 44">
            <a:extLst>
              <a:ext uri="{FF2B5EF4-FFF2-40B4-BE49-F238E27FC236}">
                <a16:creationId xmlns:a16="http://schemas.microsoft.com/office/drawing/2014/main" id="{E177D540-B00F-44BC-B91D-9887601F104C}"/>
              </a:ext>
            </a:extLst>
          </p:cNvPr>
          <p:cNvPicPr>
            <a:picLocks noChangeAspect="1"/>
          </p:cNvPicPr>
          <p:nvPr/>
        </p:nvPicPr>
        <p:blipFill>
          <a:blip r:embed="rId6"/>
          <a:stretch>
            <a:fillRect/>
          </a:stretch>
        </p:blipFill>
        <p:spPr>
          <a:xfrm>
            <a:off x="5887019" y="8707029"/>
            <a:ext cx="1219195" cy="646629"/>
          </a:xfrm>
          <a:prstGeom prst="rect">
            <a:avLst/>
          </a:prstGeom>
        </p:spPr>
      </p:pic>
      <p:sp>
        <p:nvSpPr>
          <p:cNvPr id="46" name="TextBox 45">
            <a:extLst>
              <a:ext uri="{FF2B5EF4-FFF2-40B4-BE49-F238E27FC236}">
                <a16:creationId xmlns:a16="http://schemas.microsoft.com/office/drawing/2014/main" id="{C0273577-0455-4311-8D6C-B4C8A0D3DBCA}"/>
              </a:ext>
            </a:extLst>
          </p:cNvPr>
          <p:cNvSpPr txBox="1"/>
          <p:nvPr/>
        </p:nvSpPr>
        <p:spPr>
          <a:xfrm>
            <a:off x="7472045" y="8551039"/>
            <a:ext cx="1671955" cy="861774"/>
          </a:xfrm>
          <a:prstGeom prst="rect">
            <a:avLst/>
          </a:prstGeom>
          <a:noFill/>
        </p:spPr>
        <p:txBody>
          <a:bodyPr wrap="square" rtlCol="0">
            <a:spAutoFit/>
          </a:bodyPr>
          <a:lstStyle/>
          <a:p>
            <a:r>
              <a:rPr lang="en-US" sz="2500" b="1" dirty="0"/>
              <a:t>Other vehicle</a:t>
            </a:r>
          </a:p>
        </p:txBody>
      </p:sp>
    </p:spTree>
    <p:extLst>
      <p:ext uri="{BB962C8B-B14F-4D97-AF65-F5344CB8AC3E}">
        <p14:creationId xmlns:p14="http://schemas.microsoft.com/office/powerpoint/2010/main" val="179340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677400" y="1384286"/>
            <a:ext cx="8458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829800" y="2348174"/>
            <a:ext cx="8077200" cy="7389459"/>
          </a:xfrm>
          <a:prstGeom prst="rect">
            <a:avLst/>
          </a:prstGeom>
        </p:spPr>
        <p:txBody>
          <a:bodyPr wrap="square" lIns="0" tIns="0" rIns="0" bIns="0" rtlCol="0" anchor="t">
            <a:spAutoFit/>
          </a:bodyPr>
          <a:lstStyle/>
          <a:p>
            <a:pPr lvl="1" algn="ctr">
              <a:lnSpc>
                <a:spcPts val="3616"/>
              </a:lnSpc>
              <a:spcBef>
                <a:spcPct val="0"/>
              </a:spcBef>
            </a:pPr>
            <a:r>
              <a:rPr lang="en-US" sz="3600" b="1" spc="-25" dirty="0">
                <a:solidFill>
                  <a:srgbClr val="0070C0"/>
                </a:solidFill>
                <a:latin typeface="Goudy Old Style" panose="02020502050305020303" pitchFamily="18" charset="0"/>
              </a:rPr>
              <a:t>Module 2, 1</a:t>
            </a:r>
            <a:r>
              <a:rPr lang="en-US" sz="3600" b="1" spc="-25" baseline="30000" dirty="0">
                <a:solidFill>
                  <a:srgbClr val="0070C0"/>
                </a:solidFill>
                <a:latin typeface="Goudy Old Style" panose="02020502050305020303" pitchFamily="18" charset="0"/>
              </a:rPr>
              <a:t>st</a:t>
            </a:r>
            <a:r>
              <a:rPr lang="en-US" sz="3600" b="1" spc="-25" dirty="0">
                <a:solidFill>
                  <a:srgbClr val="0070C0"/>
                </a:solidFill>
                <a:latin typeface="Goudy Old Style" panose="02020502050305020303" pitchFamily="18" charset="0"/>
              </a:rPr>
              <a:t> half </a:t>
            </a:r>
            <a:r>
              <a:rPr lang="en-US" sz="3600" b="1" spc="-25" dirty="0">
                <a:solidFill>
                  <a:srgbClr val="000000"/>
                </a:solidFill>
                <a:latin typeface="Goudy Old Style" panose="02020502050305020303" pitchFamily="18" charset="0"/>
              </a:rPr>
              <a:t>(Markov Decision Process  (MDP))</a:t>
            </a:r>
          </a:p>
          <a:p>
            <a:pPr lvl="1" algn="ct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spc="-25" dirty="0">
                <a:solidFill>
                  <a:srgbClr val="000000"/>
                </a:solidFill>
                <a:latin typeface="Goudy Old Style" panose="02020502050305020303" pitchFamily="18" charset="0"/>
              </a:rPr>
              <a:t>Broad aspects of the solution to Example 3:</a:t>
            </a:r>
          </a:p>
          <a:p>
            <a:pPr>
              <a:lnSpc>
                <a:spcPts val="3616"/>
              </a:lnSpc>
              <a:spcBef>
                <a:spcPct val="0"/>
              </a:spcBef>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Just because the:</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mj-lt"/>
              <a:buAutoNum type="arabicPeriod"/>
            </a:pPr>
            <a:r>
              <a:rPr lang="en-US" sz="3600" spc="-25" dirty="0">
                <a:solidFill>
                  <a:srgbClr val="000000"/>
                </a:solidFill>
                <a:latin typeface="Goudy Old Style" panose="02020502050305020303" pitchFamily="18" charset="0"/>
              </a:rPr>
              <a:t>probabilistic model of uncertainty, and</a:t>
            </a:r>
          </a:p>
          <a:p>
            <a:pPr marL="1028700" lvl="1" indent="-571500">
              <a:lnSpc>
                <a:spcPts val="3616"/>
              </a:lnSpc>
              <a:spcBef>
                <a:spcPct val="0"/>
              </a:spcBef>
              <a:buFont typeface="+mj-lt"/>
              <a:buAutoNum type="arabicPeriod"/>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mj-lt"/>
              <a:buAutoNum type="arabicPeriod"/>
            </a:pPr>
            <a:r>
              <a:rPr lang="en-US" sz="3600" spc="-25" dirty="0">
                <a:solidFill>
                  <a:srgbClr val="000000"/>
                </a:solidFill>
                <a:latin typeface="Goudy Old Style" panose="02020502050305020303" pitchFamily="18" charset="0"/>
              </a:rPr>
              <a:t>all the states are available</a:t>
            </a: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spc="-25" dirty="0">
                <a:solidFill>
                  <a:srgbClr val="000000"/>
                </a:solidFill>
                <a:latin typeface="Goudy Old Style" panose="02020502050305020303" pitchFamily="18" charset="0"/>
              </a:rPr>
              <a:t>    it does not mean the deciding the optimal</a:t>
            </a:r>
          </a:p>
          <a:p>
            <a:pPr>
              <a:lnSpc>
                <a:spcPts val="3616"/>
              </a:lnSpc>
              <a:spcBef>
                <a:spcPct val="0"/>
              </a:spcBef>
            </a:pPr>
            <a:r>
              <a:rPr lang="en-US" sz="3600" spc="-25" dirty="0">
                <a:solidFill>
                  <a:srgbClr val="000000"/>
                </a:solidFill>
                <a:latin typeface="Goudy Old Style" panose="02020502050305020303" pitchFamily="18" charset="0"/>
              </a:rPr>
              <a:t>    </a:t>
            </a:r>
          </a:p>
          <a:p>
            <a:pPr>
              <a:lnSpc>
                <a:spcPts val="3616"/>
              </a:lnSpc>
              <a:spcBef>
                <a:spcPct val="0"/>
              </a:spcBef>
            </a:pPr>
            <a:r>
              <a:rPr lang="en-US" sz="3600" spc="-25" dirty="0">
                <a:solidFill>
                  <a:srgbClr val="000000"/>
                </a:solidFill>
                <a:latin typeface="Goudy Old Style" panose="02020502050305020303" pitchFamily="18" charset="0"/>
              </a:rPr>
              <a:t>    action is an easy task. This is because…..</a:t>
            </a:r>
          </a:p>
          <a:p>
            <a:pPr>
              <a:lnSpc>
                <a:spcPts val="3616"/>
              </a:lnSpc>
              <a:spcBef>
                <a:spcPct val="0"/>
              </a:spcBef>
            </a:pPr>
            <a:r>
              <a:rPr lang="en-US" sz="3600" spc="-25" dirty="0">
                <a:solidFill>
                  <a:srgbClr val="000000"/>
                </a:solidFill>
                <a:latin typeface="Goudy Old Style" panose="02020502050305020303" pitchFamily="18" charset="0"/>
              </a:rPr>
              <a:t>   </a:t>
            </a:r>
          </a:p>
          <a:p>
            <a:pPr>
              <a:lnSpc>
                <a:spcPts val="3616"/>
              </a:lnSpc>
              <a:spcBef>
                <a:spcPct val="0"/>
              </a:spcBef>
            </a:pPr>
            <a:r>
              <a:rPr lang="en-US" sz="3600" spc="-25" dirty="0">
                <a:solidFill>
                  <a:srgbClr val="000000"/>
                </a:solidFill>
                <a:latin typeface="Goudy Old Style" panose="02020502050305020303" pitchFamily="18" charset="0"/>
              </a:rPr>
              <a:t>                             </a:t>
            </a:r>
            <a:r>
              <a:rPr lang="en-US" sz="3600" b="1" spc="-25" dirty="0">
                <a:solidFill>
                  <a:srgbClr val="000000"/>
                </a:solidFill>
                <a:latin typeface="Goudy Old Style" panose="02020502050305020303" pitchFamily="18" charset="0"/>
              </a:rPr>
              <a:t>(PTO)</a:t>
            </a:r>
            <a:endParaRPr lang="en-US" sz="3600" b="1" spc="-25" dirty="0">
              <a:solidFill>
                <a:srgbClr val="FF0000"/>
              </a:solidFill>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47970"/>
          </a:xfrm>
          <a:prstGeom prst="rect">
            <a:avLst/>
          </a:prstGeom>
        </p:spPr>
        <p:txBody>
          <a:bodyPr wrap="square" lIns="0" tIns="0" rIns="0" bIns="0" rtlCol="0" anchor="t">
            <a:spAutoFit/>
          </a:bodyPr>
          <a:lstStyle/>
          <a:p>
            <a:pPr lvl="0" algn="ctr">
              <a:lnSpc>
                <a:spcPts val="11008"/>
              </a:lnSpc>
              <a:spcBef>
                <a:spcPct val="0"/>
              </a:spcBef>
            </a:pPr>
            <a:r>
              <a:rPr lang="en-US" sz="6000" b="1" spc="-25" dirty="0">
                <a:solidFill>
                  <a:srgbClr val="000000"/>
                </a:solidFill>
                <a:latin typeface="Goudy Old Style" panose="02020502050305020303" pitchFamily="18" charset="0"/>
              </a:rPr>
              <a:t>Overview of the modules of this course</a:t>
            </a:r>
            <a:endParaRPr lang="en-US" sz="6000" u="none" strike="noStrike" dirty="0">
              <a:solidFill>
                <a:srgbClr val="000000"/>
              </a:solidFill>
              <a:latin typeface="Repo Bold Bold"/>
            </a:endParaRPr>
          </a:p>
        </p:txBody>
      </p:sp>
      <p:cxnSp>
        <p:nvCxnSpPr>
          <p:cNvPr id="5" name="Straight Connector 4">
            <a:extLst>
              <a:ext uri="{FF2B5EF4-FFF2-40B4-BE49-F238E27FC236}">
                <a16:creationId xmlns:a16="http://schemas.microsoft.com/office/drawing/2014/main" id="{D99BCE44-EE21-4A2F-B257-4D79F051871F}"/>
              </a:ext>
            </a:extLst>
          </p:cNvPr>
          <p:cNvCxnSpPr>
            <a:cxnSpLocks/>
          </p:cNvCxnSpPr>
          <p:nvPr/>
        </p:nvCxnSpPr>
        <p:spPr>
          <a:xfrm>
            <a:off x="152400" y="6972300"/>
            <a:ext cx="92964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C31D3F-3EAE-42FB-898E-58105EBF3902}"/>
              </a:ext>
            </a:extLst>
          </p:cNvPr>
          <p:cNvCxnSpPr>
            <a:cxnSpLocks/>
          </p:cNvCxnSpPr>
          <p:nvPr/>
        </p:nvCxnSpPr>
        <p:spPr>
          <a:xfrm>
            <a:off x="152400" y="2476500"/>
            <a:ext cx="92964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AE8F36-5437-48C9-97F5-96907BFB5E10}"/>
              </a:ext>
            </a:extLst>
          </p:cNvPr>
          <p:cNvCxnSpPr>
            <a:cxnSpLocks/>
          </p:cNvCxnSpPr>
          <p:nvPr/>
        </p:nvCxnSpPr>
        <p:spPr>
          <a:xfrm>
            <a:off x="152400" y="4686300"/>
            <a:ext cx="9296400" cy="0"/>
          </a:xfrm>
          <a:prstGeom prst="line">
            <a:avLst/>
          </a:prstGeom>
          <a:ln w="254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175E8A5-B47F-4726-9B77-11DD25F56A1E}"/>
              </a:ext>
            </a:extLst>
          </p:cNvPr>
          <p:cNvPicPr>
            <a:picLocks noChangeAspect="1"/>
          </p:cNvPicPr>
          <p:nvPr/>
        </p:nvPicPr>
        <p:blipFill>
          <a:blip r:embed="rId4"/>
          <a:stretch>
            <a:fillRect/>
          </a:stretch>
        </p:blipFill>
        <p:spPr>
          <a:xfrm>
            <a:off x="5638800" y="5203183"/>
            <a:ext cx="2328863" cy="1361024"/>
          </a:xfrm>
          <a:prstGeom prst="rect">
            <a:avLst/>
          </a:prstGeom>
        </p:spPr>
      </p:pic>
      <p:pic>
        <p:nvPicPr>
          <p:cNvPr id="32" name="Picture 31">
            <a:extLst>
              <a:ext uri="{FF2B5EF4-FFF2-40B4-BE49-F238E27FC236}">
                <a16:creationId xmlns:a16="http://schemas.microsoft.com/office/drawing/2014/main" id="{FCEC1F68-18FE-48E3-84CA-B6A516F175BF}"/>
              </a:ext>
            </a:extLst>
          </p:cNvPr>
          <p:cNvPicPr>
            <a:picLocks noChangeAspect="1"/>
          </p:cNvPicPr>
          <p:nvPr/>
        </p:nvPicPr>
        <p:blipFill>
          <a:blip r:embed="rId5"/>
          <a:stretch>
            <a:fillRect/>
          </a:stretch>
        </p:blipFill>
        <p:spPr>
          <a:xfrm>
            <a:off x="4032886" y="5753100"/>
            <a:ext cx="1219195" cy="646629"/>
          </a:xfrm>
          <a:prstGeom prst="rect">
            <a:avLst/>
          </a:prstGeom>
        </p:spPr>
      </p:pic>
      <p:pic>
        <p:nvPicPr>
          <p:cNvPr id="34" name="Picture 33">
            <a:extLst>
              <a:ext uri="{FF2B5EF4-FFF2-40B4-BE49-F238E27FC236}">
                <a16:creationId xmlns:a16="http://schemas.microsoft.com/office/drawing/2014/main" id="{F4ACD934-94F6-4B71-9262-8421B1E5E8EB}"/>
              </a:ext>
            </a:extLst>
          </p:cNvPr>
          <p:cNvPicPr>
            <a:picLocks noChangeAspect="1"/>
          </p:cNvPicPr>
          <p:nvPr/>
        </p:nvPicPr>
        <p:blipFill>
          <a:blip r:embed="rId5"/>
          <a:stretch>
            <a:fillRect/>
          </a:stretch>
        </p:blipFill>
        <p:spPr>
          <a:xfrm>
            <a:off x="2699391" y="5753100"/>
            <a:ext cx="1219195" cy="646629"/>
          </a:xfrm>
          <a:prstGeom prst="rect">
            <a:avLst/>
          </a:prstGeom>
        </p:spPr>
      </p:pic>
      <p:pic>
        <p:nvPicPr>
          <p:cNvPr id="35" name="Picture 34">
            <a:extLst>
              <a:ext uri="{FF2B5EF4-FFF2-40B4-BE49-F238E27FC236}">
                <a16:creationId xmlns:a16="http://schemas.microsoft.com/office/drawing/2014/main" id="{0A474566-912C-4202-9E4E-F8FAC0D33115}"/>
              </a:ext>
            </a:extLst>
          </p:cNvPr>
          <p:cNvPicPr>
            <a:picLocks noChangeAspect="1"/>
          </p:cNvPicPr>
          <p:nvPr/>
        </p:nvPicPr>
        <p:blipFill>
          <a:blip r:embed="rId5"/>
          <a:stretch>
            <a:fillRect/>
          </a:stretch>
        </p:blipFill>
        <p:spPr>
          <a:xfrm>
            <a:off x="8016676" y="5775450"/>
            <a:ext cx="1219195" cy="646629"/>
          </a:xfrm>
          <a:prstGeom prst="rect">
            <a:avLst/>
          </a:prstGeom>
        </p:spPr>
      </p:pic>
      <p:pic>
        <p:nvPicPr>
          <p:cNvPr id="36" name="Picture 35">
            <a:extLst>
              <a:ext uri="{FF2B5EF4-FFF2-40B4-BE49-F238E27FC236}">
                <a16:creationId xmlns:a16="http://schemas.microsoft.com/office/drawing/2014/main" id="{4CABF6EC-9272-4AE9-A336-E710D7DE452B}"/>
              </a:ext>
            </a:extLst>
          </p:cNvPr>
          <p:cNvPicPr>
            <a:picLocks noChangeAspect="1"/>
          </p:cNvPicPr>
          <p:nvPr/>
        </p:nvPicPr>
        <p:blipFill>
          <a:blip r:embed="rId5"/>
          <a:stretch>
            <a:fillRect/>
          </a:stretch>
        </p:blipFill>
        <p:spPr>
          <a:xfrm>
            <a:off x="8191502" y="3136628"/>
            <a:ext cx="1219195" cy="646629"/>
          </a:xfrm>
          <a:prstGeom prst="rect">
            <a:avLst/>
          </a:prstGeom>
        </p:spPr>
      </p:pic>
      <p:pic>
        <p:nvPicPr>
          <p:cNvPr id="37" name="Picture 36">
            <a:extLst>
              <a:ext uri="{FF2B5EF4-FFF2-40B4-BE49-F238E27FC236}">
                <a16:creationId xmlns:a16="http://schemas.microsoft.com/office/drawing/2014/main" id="{C4F1D88F-B86A-4E6A-A7B9-D667852B563D}"/>
              </a:ext>
            </a:extLst>
          </p:cNvPr>
          <p:cNvPicPr>
            <a:picLocks noChangeAspect="1"/>
          </p:cNvPicPr>
          <p:nvPr/>
        </p:nvPicPr>
        <p:blipFill>
          <a:blip r:embed="rId5"/>
          <a:stretch>
            <a:fillRect/>
          </a:stretch>
        </p:blipFill>
        <p:spPr>
          <a:xfrm>
            <a:off x="3853299" y="3159128"/>
            <a:ext cx="1219195" cy="646629"/>
          </a:xfrm>
          <a:prstGeom prst="rect">
            <a:avLst/>
          </a:prstGeom>
        </p:spPr>
      </p:pic>
      <p:pic>
        <p:nvPicPr>
          <p:cNvPr id="38" name="Picture 37">
            <a:extLst>
              <a:ext uri="{FF2B5EF4-FFF2-40B4-BE49-F238E27FC236}">
                <a16:creationId xmlns:a16="http://schemas.microsoft.com/office/drawing/2014/main" id="{275DFDB9-04A1-478A-A90A-EB780115926D}"/>
              </a:ext>
            </a:extLst>
          </p:cNvPr>
          <p:cNvPicPr>
            <a:picLocks noChangeAspect="1"/>
          </p:cNvPicPr>
          <p:nvPr/>
        </p:nvPicPr>
        <p:blipFill>
          <a:blip r:embed="rId5"/>
          <a:stretch>
            <a:fillRect/>
          </a:stretch>
        </p:blipFill>
        <p:spPr>
          <a:xfrm>
            <a:off x="2166855" y="3197127"/>
            <a:ext cx="1219195" cy="646629"/>
          </a:xfrm>
          <a:prstGeom prst="rect">
            <a:avLst/>
          </a:prstGeom>
        </p:spPr>
      </p:pic>
      <p:pic>
        <p:nvPicPr>
          <p:cNvPr id="39" name="Picture 38">
            <a:extLst>
              <a:ext uri="{FF2B5EF4-FFF2-40B4-BE49-F238E27FC236}">
                <a16:creationId xmlns:a16="http://schemas.microsoft.com/office/drawing/2014/main" id="{A25579EA-57C7-48F5-81D2-150A2B194839}"/>
              </a:ext>
            </a:extLst>
          </p:cNvPr>
          <p:cNvPicPr>
            <a:picLocks noChangeAspect="1"/>
          </p:cNvPicPr>
          <p:nvPr/>
        </p:nvPicPr>
        <p:blipFill>
          <a:blip r:embed="rId5"/>
          <a:stretch>
            <a:fillRect/>
          </a:stretch>
        </p:blipFill>
        <p:spPr>
          <a:xfrm>
            <a:off x="457200" y="3159128"/>
            <a:ext cx="1219195" cy="646629"/>
          </a:xfrm>
          <a:prstGeom prst="rect">
            <a:avLst/>
          </a:prstGeom>
        </p:spPr>
      </p:pic>
      <p:pic>
        <p:nvPicPr>
          <p:cNvPr id="40" name="Picture 39">
            <a:extLst>
              <a:ext uri="{FF2B5EF4-FFF2-40B4-BE49-F238E27FC236}">
                <a16:creationId xmlns:a16="http://schemas.microsoft.com/office/drawing/2014/main" id="{10FB20EA-988E-4528-9411-18B6EC67C4B6}"/>
              </a:ext>
            </a:extLst>
          </p:cNvPr>
          <p:cNvPicPr>
            <a:picLocks noChangeAspect="1"/>
          </p:cNvPicPr>
          <p:nvPr/>
        </p:nvPicPr>
        <p:blipFill>
          <a:blip r:embed="rId5"/>
          <a:stretch>
            <a:fillRect/>
          </a:stretch>
        </p:blipFill>
        <p:spPr>
          <a:xfrm>
            <a:off x="-926341" y="5775450"/>
            <a:ext cx="1219195" cy="646629"/>
          </a:xfrm>
          <a:prstGeom prst="rect">
            <a:avLst/>
          </a:prstGeom>
        </p:spPr>
      </p:pic>
      <p:sp>
        <p:nvSpPr>
          <p:cNvPr id="41" name="TextBox 40">
            <a:extLst>
              <a:ext uri="{FF2B5EF4-FFF2-40B4-BE49-F238E27FC236}">
                <a16:creationId xmlns:a16="http://schemas.microsoft.com/office/drawing/2014/main" id="{40D253D1-0C68-464A-8F82-5EEE957E5057}"/>
              </a:ext>
            </a:extLst>
          </p:cNvPr>
          <p:cNvSpPr txBox="1"/>
          <p:nvPr/>
        </p:nvSpPr>
        <p:spPr>
          <a:xfrm>
            <a:off x="3853299" y="6894095"/>
            <a:ext cx="1675459" cy="707886"/>
          </a:xfrm>
          <a:prstGeom prst="rect">
            <a:avLst/>
          </a:prstGeom>
          <a:noFill/>
        </p:spPr>
        <p:txBody>
          <a:bodyPr wrap="none" rtlCol="0">
            <a:spAutoFit/>
          </a:bodyPr>
          <a:lstStyle/>
          <a:p>
            <a:r>
              <a:rPr lang="en-US" sz="4000" b="1" dirty="0"/>
              <a:t>LANE 1</a:t>
            </a:r>
          </a:p>
        </p:txBody>
      </p:sp>
      <p:sp>
        <p:nvSpPr>
          <p:cNvPr id="42" name="TextBox 41">
            <a:extLst>
              <a:ext uri="{FF2B5EF4-FFF2-40B4-BE49-F238E27FC236}">
                <a16:creationId xmlns:a16="http://schemas.microsoft.com/office/drawing/2014/main" id="{BE385978-4E5C-4B0E-A783-EFA089B0C7F3}"/>
              </a:ext>
            </a:extLst>
          </p:cNvPr>
          <p:cNvSpPr txBox="1"/>
          <p:nvPr/>
        </p:nvSpPr>
        <p:spPr>
          <a:xfrm>
            <a:off x="3907738" y="1735961"/>
            <a:ext cx="1675459" cy="707886"/>
          </a:xfrm>
          <a:prstGeom prst="rect">
            <a:avLst/>
          </a:prstGeom>
          <a:noFill/>
        </p:spPr>
        <p:txBody>
          <a:bodyPr wrap="none" rtlCol="0">
            <a:spAutoFit/>
          </a:bodyPr>
          <a:lstStyle/>
          <a:p>
            <a:r>
              <a:rPr lang="en-US" sz="4000" b="1" dirty="0"/>
              <a:t>LANE 2</a:t>
            </a:r>
          </a:p>
        </p:txBody>
      </p:sp>
      <p:pic>
        <p:nvPicPr>
          <p:cNvPr id="43" name="Picture 42">
            <a:extLst>
              <a:ext uri="{FF2B5EF4-FFF2-40B4-BE49-F238E27FC236}">
                <a16:creationId xmlns:a16="http://schemas.microsoft.com/office/drawing/2014/main" id="{0ECBF68A-E49A-4551-8D18-0B15A061AB68}"/>
              </a:ext>
            </a:extLst>
          </p:cNvPr>
          <p:cNvPicPr>
            <a:picLocks noChangeAspect="1"/>
          </p:cNvPicPr>
          <p:nvPr/>
        </p:nvPicPr>
        <p:blipFill>
          <a:blip r:embed="rId4"/>
          <a:stretch>
            <a:fillRect/>
          </a:stretch>
        </p:blipFill>
        <p:spPr>
          <a:xfrm>
            <a:off x="716361" y="8449843"/>
            <a:ext cx="2328863" cy="1361024"/>
          </a:xfrm>
          <a:prstGeom prst="rect">
            <a:avLst/>
          </a:prstGeom>
        </p:spPr>
      </p:pic>
      <p:sp>
        <p:nvSpPr>
          <p:cNvPr id="44" name="TextBox 43">
            <a:extLst>
              <a:ext uri="{FF2B5EF4-FFF2-40B4-BE49-F238E27FC236}">
                <a16:creationId xmlns:a16="http://schemas.microsoft.com/office/drawing/2014/main" id="{333F5699-9160-4AB7-A2D8-F6587642149C}"/>
              </a:ext>
            </a:extLst>
          </p:cNvPr>
          <p:cNvSpPr txBox="1"/>
          <p:nvPr/>
        </p:nvSpPr>
        <p:spPr>
          <a:xfrm>
            <a:off x="2972548" y="8724970"/>
            <a:ext cx="2022810" cy="861774"/>
          </a:xfrm>
          <a:prstGeom prst="rect">
            <a:avLst/>
          </a:prstGeom>
          <a:noFill/>
        </p:spPr>
        <p:txBody>
          <a:bodyPr wrap="square" rtlCol="0">
            <a:spAutoFit/>
          </a:bodyPr>
          <a:lstStyle/>
          <a:p>
            <a:r>
              <a:rPr lang="en-US" sz="2500" b="1" dirty="0"/>
              <a:t>Warehouse vehicle</a:t>
            </a:r>
          </a:p>
        </p:txBody>
      </p:sp>
      <p:pic>
        <p:nvPicPr>
          <p:cNvPr id="45" name="Picture 44">
            <a:extLst>
              <a:ext uri="{FF2B5EF4-FFF2-40B4-BE49-F238E27FC236}">
                <a16:creationId xmlns:a16="http://schemas.microsoft.com/office/drawing/2014/main" id="{E177D540-B00F-44BC-B91D-9887601F104C}"/>
              </a:ext>
            </a:extLst>
          </p:cNvPr>
          <p:cNvPicPr>
            <a:picLocks noChangeAspect="1"/>
          </p:cNvPicPr>
          <p:nvPr/>
        </p:nvPicPr>
        <p:blipFill>
          <a:blip r:embed="rId5"/>
          <a:stretch>
            <a:fillRect/>
          </a:stretch>
        </p:blipFill>
        <p:spPr>
          <a:xfrm>
            <a:off x="5887019" y="8707029"/>
            <a:ext cx="1219195" cy="646629"/>
          </a:xfrm>
          <a:prstGeom prst="rect">
            <a:avLst/>
          </a:prstGeom>
        </p:spPr>
      </p:pic>
      <p:sp>
        <p:nvSpPr>
          <p:cNvPr id="46" name="TextBox 45">
            <a:extLst>
              <a:ext uri="{FF2B5EF4-FFF2-40B4-BE49-F238E27FC236}">
                <a16:creationId xmlns:a16="http://schemas.microsoft.com/office/drawing/2014/main" id="{C0273577-0455-4311-8D6C-B4C8A0D3DBCA}"/>
              </a:ext>
            </a:extLst>
          </p:cNvPr>
          <p:cNvSpPr txBox="1"/>
          <p:nvPr/>
        </p:nvSpPr>
        <p:spPr>
          <a:xfrm>
            <a:off x="7472045" y="8551039"/>
            <a:ext cx="1671955" cy="861774"/>
          </a:xfrm>
          <a:prstGeom prst="rect">
            <a:avLst/>
          </a:prstGeom>
          <a:noFill/>
        </p:spPr>
        <p:txBody>
          <a:bodyPr wrap="square" rtlCol="0">
            <a:spAutoFit/>
          </a:bodyPr>
          <a:lstStyle/>
          <a:p>
            <a:r>
              <a:rPr lang="en-US" sz="2500" b="1" dirty="0"/>
              <a:t>Other vehicle</a:t>
            </a:r>
          </a:p>
        </p:txBody>
      </p:sp>
    </p:spTree>
    <p:extLst>
      <p:ext uri="{BB962C8B-B14F-4D97-AF65-F5344CB8AC3E}">
        <p14:creationId xmlns:p14="http://schemas.microsoft.com/office/powerpoint/2010/main" val="2840280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677400" y="1384286"/>
            <a:ext cx="8458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906000" y="2348174"/>
            <a:ext cx="8001000" cy="6927794"/>
          </a:xfrm>
          <a:prstGeom prst="rect">
            <a:avLst/>
          </a:prstGeom>
        </p:spPr>
        <p:txBody>
          <a:bodyPr wrap="square" lIns="0" tIns="0" rIns="0" bIns="0" rtlCol="0" anchor="t">
            <a:spAutoFit/>
          </a:bodyPr>
          <a:lstStyle/>
          <a:p>
            <a:pPr lvl="1" algn="ctr">
              <a:lnSpc>
                <a:spcPts val="3616"/>
              </a:lnSpc>
              <a:spcBef>
                <a:spcPct val="0"/>
              </a:spcBef>
            </a:pPr>
            <a:r>
              <a:rPr lang="en-US" sz="3600" b="1" spc="-25" dirty="0">
                <a:solidFill>
                  <a:srgbClr val="0070C0"/>
                </a:solidFill>
                <a:latin typeface="Goudy Old Style" panose="02020502050305020303" pitchFamily="18" charset="0"/>
              </a:rPr>
              <a:t>Module 2, 1</a:t>
            </a:r>
            <a:r>
              <a:rPr lang="en-US" sz="3600" b="1" spc="-25" baseline="30000" dirty="0">
                <a:solidFill>
                  <a:srgbClr val="0070C0"/>
                </a:solidFill>
                <a:latin typeface="Goudy Old Style" panose="02020502050305020303" pitchFamily="18" charset="0"/>
              </a:rPr>
              <a:t>st</a:t>
            </a:r>
            <a:r>
              <a:rPr lang="en-US" sz="3600" b="1" spc="-25" dirty="0">
                <a:solidFill>
                  <a:srgbClr val="0070C0"/>
                </a:solidFill>
                <a:latin typeface="Goudy Old Style" panose="02020502050305020303" pitchFamily="18" charset="0"/>
              </a:rPr>
              <a:t> half </a:t>
            </a:r>
            <a:r>
              <a:rPr lang="en-US" sz="3600" b="1" spc="-25" dirty="0">
                <a:solidFill>
                  <a:srgbClr val="000000"/>
                </a:solidFill>
                <a:latin typeface="Goudy Old Style" panose="02020502050305020303" pitchFamily="18" charset="0"/>
              </a:rPr>
              <a:t>(Markov Decision Process  (MDP))</a:t>
            </a:r>
          </a:p>
          <a:p>
            <a:pPr lvl="1" algn="ct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spc="-25" dirty="0">
                <a:solidFill>
                  <a:srgbClr val="000000"/>
                </a:solidFill>
                <a:latin typeface="Goudy Old Style" panose="02020502050305020303" pitchFamily="18" charset="0"/>
              </a:rPr>
              <a:t>Broad aspects of the solution to Example 3:</a:t>
            </a:r>
          </a:p>
          <a:p>
            <a:pPr>
              <a:lnSpc>
                <a:spcPts val="3616"/>
              </a:lnSpc>
              <a:spcBef>
                <a:spcPct val="0"/>
              </a:spcBef>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IMPORTANT: Depending on the action of the warehouse vehicle (change lane or not), the states will change. </a:t>
            </a:r>
            <a:r>
              <a:rPr lang="en-US" sz="3600" spc="-25" dirty="0" err="1">
                <a:solidFill>
                  <a:srgbClr val="000000"/>
                </a:solidFill>
                <a:latin typeface="Goudy Old Style" panose="02020502050305020303" pitchFamily="18" charset="0"/>
              </a:rPr>
              <a:t>E.x</a:t>
            </a:r>
            <a:r>
              <a:rPr lang="en-US" sz="3600" spc="-25" dirty="0">
                <a:solidFill>
                  <a:srgbClr val="000000"/>
                </a:solidFill>
                <a:latin typeface="Goudy Old Style" panose="02020502050305020303" pitchFamily="18" charset="0"/>
              </a:rPr>
              <a:t>. If the vehicle changes to lane 2:</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The velocity of the warehouse vehicle may decrease (because a vehicle has to reduce its speed a little during lane change).</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The speed of </a:t>
            </a:r>
            <a:r>
              <a:rPr lang="en-US" sz="3600" b="1" spc="-25" dirty="0">
                <a:solidFill>
                  <a:srgbClr val="0070C0"/>
                </a:solidFill>
                <a:latin typeface="Goudy Old Style" panose="02020502050305020303" pitchFamily="18" charset="0"/>
              </a:rPr>
              <a:t>this vehicle</a:t>
            </a:r>
            <a:r>
              <a:rPr lang="en-US" sz="3600" spc="-25" dirty="0">
                <a:solidFill>
                  <a:srgbClr val="000000"/>
                </a:solidFill>
                <a:latin typeface="Goudy Old Style" panose="02020502050305020303" pitchFamily="18" charset="0"/>
              </a:rPr>
              <a:t> may also reduce.</a:t>
            </a:r>
            <a:endParaRPr lang="en-US" sz="3600" spc="-25" dirty="0">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47970"/>
          </a:xfrm>
          <a:prstGeom prst="rect">
            <a:avLst/>
          </a:prstGeom>
        </p:spPr>
        <p:txBody>
          <a:bodyPr wrap="square" lIns="0" tIns="0" rIns="0" bIns="0" rtlCol="0" anchor="t">
            <a:spAutoFit/>
          </a:bodyPr>
          <a:lstStyle/>
          <a:p>
            <a:pPr lvl="0" algn="ctr">
              <a:lnSpc>
                <a:spcPts val="11008"/>
              </a:lnSpc>
              <a:spcBef>
                <a:spcPct val="0"/>
              </a:spcBef>
            </a:pPr>
            <a:r>
              <a:rPr lang="en-US" sz="6000" b="1" spc="-25" dirty="0">
                <a:solidFill>
                  <a:srgbClr val="000000"/>
                </a:solidFill>
                <a:latin typeface="Goudy Old Style" panose="02020502050305020303" pitchFamily="18" charset="0"/>
              </a:rPr>
              <a:t>Overview of the modules of this course</a:t>
            </a:r>
            <a:endParaRPr lang="en-US" sz="6000" u="none" strike="noStrike" dirty="0">
              <a:solidFill>
                <a:srgbClr val="000000"/>
              </a:solidFill>
              <a:latin typeface="Repo Bold Bold"/>
            </a:endParaRPr>
          </a:p>
        </p:txBody>
      </p:sp>
      <p:cxnSp>
        <p:nvCxnSpPr>
          <p:cNvPr id="5" name="Straight Connector 4">
            <a:extLst>
              <a:ext uri="{FF2B5EF4-FFF2-40B4-BE49-F238E27FC236}">
                <a16:creationId xmlns:a16="http://schemas.microsoft.com/office/drawing/2014/main" id="{D99BCE44-EE21-4A2F-B257-4D79F051871F}"/>
              </a:ext>
            </a:extLst>
          </p:cNvPr>
          <p:cNvCxnSpPr>
            <a:cxnSpLocks/>
          </p:cNvCxnSpPr>
          <p:nvPr/>
        </p:nvCxnSpPr>
        <p:spPr>
          <a:xfrm>
            <a:off x="152400" y="6972300"/>
            <a:ext cx="92964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C31D3F-3EAE-42FB-898E-58105EBF3902}"/>
              </a:ext>
            </a:extLst>
          </p:cNvPr>
          <p:cNvCxnSpPr>
            <a:cxnSpLocks/>
          </p:cNvCxnSpPr>
          <p:nvPr/>
        </p:nvCxnSpPr>
        <p:spPr>
          <a:xfrm>
            <a:off x="152400" y="2476500"/>
            <a:ext cx="92964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AE8F36-5437-48C9-97F5-96907BFB5E10}"/>
              </a:ext>
            </a:extLst>
          </p:cNvPr>
          <p:cNvCxnSpPr>
            <a:cxnSpLocks/>
          </p:cNvCxnSpPr>
          <p:nvPr/>
        </p:nvCxnSpPr>
        <p:spPr>
          <a:xfrm>
            <a:off x="152400" y="4686300"/>
            <a:ext cx="9296400" cy="0"/>
          </a:xfrm>
          <a:prstGeom prst="line">
            <a:avLst/>
          </a:prstGeom>
          <a:ln w="254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175E8A5-B47F-4726-9B77-11DD25F56A1E}"/>
              </a:ext>
            </a:extLst>
          </p:cNvPr>
          <p:cNvPicPr>
            <a:picLocks noChangeAspect="1"/>
          </p:cNvPicPr>
          <p:nvPr/>
        </p:nvPicPr>
        <p:blipFill>
          <a:blip r:embed="rId4"/>
          <a:stretch>
            <a:fillRect/>
          </a:stretch>
        </p:blipFill>
        <p:spPr>
          <a:xfrm>
            <a:off x="5769251" y="2618825"/>
            <a:ext cx="2328863" cy="1361024"/>
          </a:xfrm>
          <a:prstGeom prst="rect">
            <a:avLst/>
          </a:prstGeom>
        </p:spPr>
      </p:pic>
      <p:pic>
        <p:nvPicPr>
          <p:cNvPr id="32" name="Picture 31">
            <a:extLst>
              <a:ext uri="{FF2B5EF4-FFF2-40B4-BE49-F238E27FC236}">
                <a16:creationId xmlns:a16="http://schemas.microsoft.com/office/drawing/2014/main" id="{FCEC1F68-18FE-48E3-84CA-B6A516F175BF}"/>
              </a:ext>
            </a:extLst>
          </p:cNvPr>
          <p:cNvPicPr>
            <a:picLocks noChangeAspect="1"/>
          </p:cNvPicPr>
          <p:nvPr/>
        </p:nvPicPr>
        <p:blipFill>
          <a:blip r:embed="rId5"/>
          <a:stretch>
            <a:fillRect/>
          </a:stretch>
        </p:blipFill>
        <p:spPr>
          <a:xfrm>
            <a:off x="4032886" y="5753100"/>
            <a:ext cx="1219195" cy="646629"/>
          </a:xfrm>
          <a:prstGeom prst="rect">
            <a:avLst/>
          </a:prstGeom>
        </p:spPr>
      </p:pic>
      <p:pic>
        <p:nvPicPr>
          <p:cNvPr id="34" name="Picture 33">
            <a:extLst>
              <a:ext uri="{FF2B5EF4-FFF2-40B4-BE49-F238E27FC236}">
                <a16:creationId xmlns:a16="http://schemas.microsoft.com/office/drawing/2014/main" id="{F4ACD934-94F6-4B71-9262-8421B1E5E8EB}"/>
              </a:ext>
            </a:extLst>
          </p:cNvPr>
          <p:cNvPicPr>
            <a:picLocks noChangeAspect="1"/>
          </p:cNvPicPr>
          <p:nvPr/>
        </p:nvPicPr>
        <p:blipFill>
          <a:blip r:embed="rId5"/>
          <a:stretch>
            <a:fillRect/>
          </a:stretch>
        </p:blipFill>
        <p:spPr>
          <a:xfrm>
            <a:off x="2699391" y="5753100"/>
            <a:ext cx="1219195" cy="646629"/>
          </a:xfrm>
          <a:prstGeom prst="rect">
            <a:avLst/>
          </a:prstGeom>
        </p:spPr>
      </p:pic>
      <p:pic>
        <p:nvPicPr>
          <p:cNvPr id="35" name="Picture 34">
            <a:extLst>
              <a:ext uri="{FF2B5EF4-FFF2-40B4-BE49-F238E27FC236}">
                <a16:creationId xmlns:a16="http://schemas.microsoft.com/office/drawing/2014/main" id="{0A474566-912C-4202-9E4E-F8FAC0D33115}"/>
              </a:ext>
            </a:extLst>
          </p:cNvPr>
          <p:cNvPicPr>
            <a:picLocks noChangeAspect="1"/>
          </p:cNvPicPr>
          <p:nvPr/>
        </p:nvPicPr>
        <p:blipFill>
          <a:blip r:embed="rId5"/>
          <a:stretch>
            <a:fillRect/>
          </a:stretch>
        </p:blipFill>
        <p:spPr>
          <a:xfrm>
            <a:off x="8016676" y="5775450"/>
            <a:ext cx="1219195" cy="646629"/>
          </a:xfrm>
          <a:prstGeom prst="rect">
            <a:avLst/>
          </a:prstGeom>
        </p:spPr>
      </p:pic>
      <p:pic>
        <p:nvPicPr>
          <p:cNvPr id="36" name="Picture 35">
            <a:extLst>
              <a:ext uri="{FF2B5EF4-FFF2-40B4-BE49-F238E27FC236}">
                <a16:creationId xmlns:a16="http://schemas.microsoft.com/office/drawing/2014/main" id="{4CABF6EC-9272-4AE9-A336-E710D7DE452B}"/>
              </a:ext>
            </a:extLst>
          </p:cNvPr>
          <p:cNvPicPr>
            <a:picLocks noChangeAspect="1"/>
          </p:cNvPicPr>
          <p:nvPr/>
        </p:nvPicPr>
        <p:blipFill>
          <a:blip r:embed="rId5"/>
          <a:stretch>
            <a:fillRect/>
          </a:stretch>
        </p:blipFill>
        <p:spPr>
          <a:xfrm>
            <a:off x="8191502" y="3136628"/>
            <a:ext cx="1219195" cy="646629"/>
          </a:xfrm>
          <a:prstGeom prst="rect">
            <a:avLst/>
          </a:prstGeom>
        </p:spPr>
      </p:pic>
      <p:pic>
        <p:nvPicPr>
          <p:cNvPr id="37" name="Picture 36">
            <a:extLst>
              <a:ext uri="{FF2B5EF4-FFF2-40B4-BE49-F238E27FC236}">
                <a16:creationId xmlns:a16="http://schemas.microsoft.com/office/drawing/2014/main" id="{C4F1D88F-B86A-4E6A-A7B9-D667852B563D}"/>
              </a:ext>
            </a:extLst>
          </p:cNvPr>
          <p:cNvPicPr>
            <a:picLocks noChangeAspect="1"/>
          </p:cNvPicPr>
          <p:nvPr/>
        </p:nvPicPr>
        <p:blipFill>
          <a:blip r:embed="rId5"/>
          <a:stretch>
            <a:fillRect/>
          </a:stretch>
        </p:blipFill>
        <p:spPr>
          <a:xfrm>
            <a:off x="3853299" y="3159128"/>
            <a:ext cx="1219195" cy="646629"/>
          </a:xfrm>
          <a:prstGeom prst="rect">
            <a:avLst/>
          </a:prstGeom>
        </p:spPr>
      </p:pic>
      <p:pic>
        <p:nvPicPr>
          <p:cNvPr id="38" name="Picture 37">
            <a:extLst>
              <a:ext uri="{FF2B5EF4-FFF2-40B4-BE49-F238E27FC236}">
                <a16:creationId xmlns:a16="http://schemas.microsoft.com/office/drawing/2014/main" id="{275DFDB9-04A1-478A-A90A-EB780115926D}"/>
              </a:ext>
            </a:extLst>
          </p:cNvPr>
          <p:cNvPicPr>
            <a:picLocks noChangeAspect="1"/>
          </p:cNvPicPr>
          <p:nvPr/>
        </p:nvPicPr>
        <p:blipFill>
          <a:blip r:embed="rId5"/>
          <a:stretch>
            <a:fillRect/>
          </a:stretch>
        </p:blipFill>
        <p:spPr>
          <a:xfrm>
            <a:off x="2166855" y="3197127"/>
            <a:ext cx="1219195" cy="646629"/>
          </a:xfrm>
          <a:prstGeom prst="rect">
            <a:avLst/>
          </a:prstGeom>
        </p:spPr>
      </p:pic>
      <p:pic>
        <p:nvPicPr>
          <p:cNvPr id="39" name="Picture 38">
            <a:extLst>
              <a:ext uri="{FF2B5EF4-FFF2-40B4-BE49-F238E27FC236}">
                <a16:creationId xmlns:a16="http://schemas.microsoft.com/office/drawing/2014/main" id="{A25579EA-57C7-48F5-81D2-150A2B194839}"/>
              </a:ext>
            </a:extLst>
          </p:cNvPr>
          <p:cNvPicPr>
            <a:picLocks noChangeAspect="1"/>
          </p:cNvPicPr>
          <p:nvPr/>
        </p:nvPicPr>
        <p:blipFill>
          <a:blip r:embed="rId5"/>
          <a:stretch>
            <a:fillRect/>
          </a:stretch>
        </p:blipFill>
        <p:spPr>
          <a:xfrm>
            <a:off x="457200" y="3159128"/>
            <a:ext cx="1219195" cy="646629"/>
          </a:xfrm>
          <a:prstGeom prst="rect">
            <a:avLst/>
          </a:prstGeom>
        </p:spPr>
      </p:pic>
      <p:pic>
        <p:nvPicPr>
          <p:cNvPr id="40" name="Picture 39">
            <a:extLst>
              <a:ext uri="{FF2B5EF4-FFF2-40B4-BE49-F238E27FC236}">
                <a16:creationId xmlns:a16="http://schemas.microsoft.com/office/drawing/2014/main" id="{10FB20EA-988E-4528-9411-18B6EC67C4B6}"/>
              </a:ext>
            </a:extLst>
          </p:cNvPr>
          <p:cNvPicPr>
            <a:picLocks noChangeAspect="1"/>
          </p:cNvPicPr>
          <p:nvPr/>
        </p:nvPicPr>
        <p:blipFill>
          <a:blip r:embed="rId5"/>
          <a:stretch>
            <a:fillRect/>
          </a:stretch>
        </p:blipFill>
        <p:spPr>
          <a:xfrm>
            <a:off x="-926341" y="5775450"/>
            <a:ext cx="1219195" cy="646629"/>
          </a:xfrm>
          <a:prstGeom prst="rect">
            <a:avLst/>
          </a:prstGeom>
        </p:spPr>
      </p:pic>
      <p:sp>
        <p:nvSpPr>
          <p:cNvPr id="41" name="TextBox 40">
            <a:extLst>
              <a:ext uri="{FF2B5EF4-FFF2-40B4-BE49-F238E27FC236}">
                <a16:creationId xmlns:a16="http://schemas.microsoft.com/office/drawing/2014/main" id="{40D253D1-0C68-464A-8F82-5EEE957E5057}"/>
              </a:ext>
            </a:extLst>
          </p:cNvPr>
          <p:cNvSpPr txBox="1"/>
          <p:nvPr/>
        </p:nvSpPr>
        <p:spPr>
          <a:xfrm>
            <a:off x="3853299" y="6894095"/>
            <a:ext cx="1675459" cy="707886"/>
          </a:xfrm>
          <a:prstGeom prst="rect">
            <a:avLst/>
          </a:prstGeom>
          <a:noFill/>
        </p:spPr>
        <p:txBody>
          <a:bodyPr wrap="none" rtlCol="0">
            <a:spAutoFit/>
          </a:bodyPr>
          <a:lstStyle/>
          <a:p>
            <a:r>
              <a:rPr lang="en-US" sz="4000" b="1" dirty="0"/>
              <a:t>LANE 1</a:t>
            </a:r>
          </a:p>
        </p:txBody>
      </p:sp>
      <p:sp>
        <p:nvSpPr>
          <p:cNvPr id="42" name="TextBox 41">
            <a:extLst>
              <a:ext uri="{FF2B5EF4-FFF2-40B4-BE49-F238E27FC236}">
                <a16:creationId xmlns:a16="http://schemas.microsoft.com/office/drawing/2014/main" id="{BE385978-4E5C-4B0E-A783-EFA089B0C7F3}"/>
              </a:ext>
            </a:extLst>
          </p:cNvPr>
          <p:cNvSpPr txBox="1"/>
          <p:nvPr/>
        </p:nvSpPr>
        <p:spPr>
          <a:xfrm>
            <a:off x="3907738" y="1735961"/>
            <a:ext cx="1675459" cy="707886"/>
          </a:xfrm>
          <a:prstGeom prst="rect">
            <a:avLst/>
          </a:prstGeom>
          <a:noFill/>
        </p:spPr>
        <p:txBody>
          <a:bodyPr wrap="none" rtlCol="0">
            <a:spAutoFit/>
          </a:bodyPr>
          <a:lstStyle/>
          <a:p>
            <a:r>
              <a:rPr lang="en-US" sz="4000" b="1" dirty="0"/>
              <a:t>LANE 2</a:t>
            </a:r>
          </a:p>
        </p:txBody>
      </p:sp>
      <p:pic>
        <p:nvPicPr>
          <p:cNvPr id="43" name="Picture 42">
            <a:extLst>
              <a:ext uri="{FF2B5EF4-FFF2-40B4-BE49-F238E27FC236}">
                <a16:creationId xmlns:a16="http://schemas.microsoft.com/office/drawing/2014/main" id="{0ECBF68A-E49A-4551-8D18-0B15A061AB68}"/>
              </a:ext>
            </a:extLst>
          </p:cNvPr>
          <p:cNvPicPr>
            <a:picLocks noChangeAspect="1"/>
          </p:cNvPicPr>
          <p:nvPr/>
        </p:nvPicPr>
        <p:blipFill>
          <a:blip r:embed="rId4"/>
          <a:stretch>
            <a:fillRect/>
          </a:stretch>
        </p:blipFill>
        <p:spPr>
          <a:xfrm>
            <a:off x="716361" y="8449843"/>
            <a:ext cx="2328863" cy="1361024"/>
          </a:xfrm>
          <a:prstGeom prst="rect">
            <a:avLst/>
          </a:prstGeom>
        </p:spPr>
      </p:pic>
      <p:sp>
        <p:nvSpPr>
          <p:cNvPr id="44" name="TextBox 43">
            <a:extLst>
              <a:ext uri="{FF2B5EF4-FFF2-40B4-BE49-F238E27FC236}">
                <a16:creationId xmlns:a16="http://schemas.microsoft.com/office/drawing/2014/main" id="{333F5699-9160-4AB7-A2D8-F6587642149C}"/>
              </a:ext>
            </a:extLst>
          </p:cNvPr>
          <p:cNvSpPr txBox="1"/>
          <p:nvPr/>
        </p:nvSpPr>
        <p:spPr>
          <a:xfrm>
            <a:off x="2972548" y="8724970"/>
            <a:ext cx="2022810" cy="861774"/>
          </a:xfrm>
          <a:prstGeom prst="rect">
            <a:avLst/>
          </a:prstGeom>
          <a:noFill/>
        </p:spPr>
        <p:txBody>
          <a:bodyPr wrap="square" rtlCol="0">
            <a:spAutoFit/>
          </a:bodyPr>
          <a:lstStyle/>
          <a:p>
            <a:r>
              <a:rPr lang="en-US" sz="2500" b="1" dirty="0"/>
              <a:t>Warehouse vehicle</a:t>
            </a:r>
          </a:p>
        </p:txBody>
      </p:sp>
      <p:pic>
        <p:nvPicPr>
          <p:cNvPr id="45" name="Picture 44">
            <a:extLst>
              <a:ext uri="{FF2B5EF4-FFF2-40B4-BE49-F238E27FC236}">
                <a16:creationId xmlns:a16="http://schemas.microsoft.com/office/drawing/2014/main" id="{E177D540-B00F-44BC-B91D-9887601F104C}"/>
              </a:ext>
            </a:extLst>
          </p:cNvPr>
          <p:cNvPicPr>
            <a:picLocks noChangeAspect="1"/>
          </p:cNvPicPr>
          <p:nvPr/>
        </p:nvPicPr>
        <p:blipFill>
          <a:blip r:embed="rId5"/>
          <a:stretch>
            <a:fillRect/>
          </a:stretch>
        </p:blipFill>
        <p:spPr>
          <a:xfrm>
            <a:off x="5887019" y="8707029"/>
            <a:ext cx="1219195" cy="646629"/>
          </a:xfrm>
          <a:prstGeom prst="rect">
            <a:avLst/>
          </a:prstGeom>
        </p:spPr>
      </p:pic>
      <p:sp>
        <p:nvSpPr>
          <p:cNvPr id="46" name="TextBox 45">
            <a:extLst>
              <a:ext uri="{FF2B5EF4-FFF2-40B4-BE49-F238E27FC236}">
                <a16:creationId xmlns:a16="http://schemas.microsoft.com/office/drawing/2014/main" id="{C0273577-0455-4311-8D6C-B4C8A0D3DBCA}"/>
              </a:ext>
            </a:extLst>
          </p:cNvPr>
          <p:cNvSpPr txBox="1"/>
          <p:nvPr/>
        </p:nvSpPr>
        <p:spPr>
          <a:xfrm>
            <a:off x="7472045" y="8551039"/>
            <a:ext cx="1671955" cy="861774"/>
          </a:xfrm>
          <a:prstGeom prst="rect">
            <a:avLst/>
          </a:prstGeom>
          <a:noFill/>
        </p:spPr>
        <p:txBody>
          <a:bodyPr wrap="square" rtlCol="0">
            <a:spAutoFit/>
          </a:bodyPr>
          <a:lstStyle/>
          <a:p>
            <a:r>
              <a:rPr lang="en-US" sz="2500" b="1" dirty="0"/>
              <a:t>Other vehicle</a:t>
            </a:r>
          </a:p>
        </p:txBody>
      </p:sp>
      <p:sp>
        <p:nvSpPr>
          <p:cNvPr id="28" name="Arrow: Down 27">
            <a:extLst>
              <a:ext uri="{FF2B5EF4-FFF2-40B4-BE49-F238E27FC236}">
                <a16:creationId xmlns:a16="http://schemas.microsoft.com/office/drawing/2014/main" id="{0917DF54-BFF3-43C1-A4F6-A21F41E35805}"/>
              </a:ext>
            </a:extLst>
          </p:cNvPr>
          <p:cNvSpPr/>
          <p:nvPr/>
        </p:nvSpPr>
        <p:spPr>
          <a:xfrm rot="8084103">
            <a:off x="11290550" y="2720755"/>
            <a:ext cx="1095151" cy="6465715"/>
          </a:xfrm>
          <a:prstGeom prst="downArrow">
            <a:avLst>
              <a:gd name="adj1" fmla="val 22012"/>
              <a:gd name="adj2" fmla="val 70767"/>
            </a:avLst>
          </a:prstGeom>
          <a:solidFill>
            <a:srgbClr val="0070C0">
              <a:alpha val="24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516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677400" y="1384286"/>
            <a:ext cx="8458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906000" y="2348174"/>
            <a:ext cx="8001000" cy="6927794"/>
          </a:xfrm>
          <a:prstGeom prst="rect">
            <a:avLst/>
          </a:prstGeom>
        </p:spPr>
        <p:txBody>
          <a:bodyPr wrap="square" lIns="0" tIns="0" rIns="0" bIns="0" rtlCol="0" anchor="t">
            <a:spAutoFit/>
          </a:bodyPr>
          <a:lstStyle/>
          <a:p>
            <a:pPr lvl="1" algn="ctr">
              <a:lnSpc>
                <a:spcPts val="3616"/>
              </a:lnSpc>
              <a:spcBef>
                <a:spcPct val="0"/>
              </a:spcBef>
            </a:pPr>
            <a:r>
              <a:rPr lang="en-US" sz="3600" b="1" spc="-25" dirty="0">
                <a:solidFill>
                  <a:srgbClr val="0070C0"/>
                </a:solidFill>
                <a:latin typeface="Goudy Old Style" panose="02020502050305020303" pitchFamily="18" charset="0"/>
              </a:rPr>
              <a:t>Module 2, 1</a:t>
            </a:r>
            <a:r>
              <a:rPr lang="en-US" sz="3600" b="1" spc="-25" baseline="30000" dirty="0">
                <a:solidFill>
                  <a:srgbClr val="0070C0"/>
                </a:solidFill>
                <a:latin typeface="Goudy Old Style" panose="02020502050305020303" pitchFamily="18" charset="0"/>
              </a:rPr>
              <a:t>st</a:t>
            </a:r>
            <a:r>
              <a:rPr lang="en-US" sz="3600" b="1" spc="-25" dirty="0">
                <a:solidFill>
                  <a:srgbClr val="0070C0"/>
                </a:solidFill>
                <a:latin typeface="Goudy Old Style" panose="02020502050305020303" pitchFamily="18" charset="0"/>
              </a:rPr>
              <a:t> half </a:t>
            </a:r>
            <a:r>
              <a:rPr lang="en-US" sz="3600" b="1" spc="-25" dirty="0">
                <a:solidFill>
                  <a:srgbClr val="000000"/>
                </a:solidFill>
                <a:latin typeface="Goudy Old Style" panose="02020502050305020303" pitchFamily="18" charset="0"/>
              </a:rPr>
              <a:t>(Markov Decision Process  (MDP))</a:t>
            </a:r>
          </a:p>
          <a:p>
            <a:pPr lvl="1" algn="ct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spc="-25" dirty="0">
                <a:solidFill>
                  <a:srgbClr val="000000"/>
                </a:solidFill>
                <a:latin typeface="Goudy Old Style" panose="02020502050305020303" pitchFamily="18" charset="0"/>
              </a:rPr>
              <a:t>Broad aspects of the solution to Example 3:</a:t>
            </a:r>
          </a:p>
          <a:p>
            <a:pPr>
              <a:lnSpc>
                <a:spcPts val="3616"/>
              </a:lnSpc>
              <a:spcBef>
                <a:spcPct val="0"/>
              </a:spcBef>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chemeClr val="bg1">
                    <a:lumMod val="85000"/>
                  </a:schemeClr>
                </a:solidFill>
                <a:latin typeface="Goudy Old Style" panose="02020502050305020303" pitchFamily="18" charset="0"/>
              </a:rPr>
              <a:t>IMPORTANT: Depending on the action of the warehouse vehicle (change lane or not), the states will change. </a:t>
            </a:r>
            <a:r>
              <a:rPr lang="en-US" sz="3600" spc="-25" dirty="0" err="1">
                <a:solidFill>
                  <a:schemeClr val="bg1">
                    <a:lumMod val="85000"/>
                  </a:schemeClr>
                </a:solidFill>
                <a:latin typeface="Goudy Old Style" panose="02020502050305020303" pitchFamily="18" charset="0"/>
              </a:rPr>
              <a:t>E.x</a:t>
            </a:r>
            <a:r>
              <a:rPr lang="en-US" sz="3600" spc="-25" dirty="0">
                <a:solidFill>
                  <a:schemeClr val="bg1">
                    <a:lumMod val="85000"/>
                  </a:schemeClr>
                </a:solidFill>
                <a:latin typeface="Goudy Old Style" panose="02020502050305020303" pitchFamily="18" charset="0"/>
              </a:rPr>
              <a:t>. If the vehicle changes to lane 2:</a:t>
            </a:r>
          </a:p>
          <a:p>
            <a:pPr marL="1028700" lvl="1" indent="-571500">
              <a:lnSpc>
                <a:spcPts val="3616"/>
              </a:lnSpc>
              <a:spcBef>
                <a:spcPct val="0"/>
              </a:spcBef>
              <a:buFont typeface="Arial" panose="020B0604020202020204" pitchFamily="34" charset="0"/>
              <a:buChar char="•"/>
            </a:pPr>
            <a:r>
              <a:rPr lang="en-US" sz="3600" spc="-25" dirty="0">
                <a:solidFill>
                  <a:schemeClr val="bg1">
                    <a:lumMod val="85000"/>
                  </a:schemeClr>
                </a:solidFill>
                <a:latin typeface="Goudy Old Style" panose="02020502050305020303" pitchFamily="18" charset="0"/>
              </a:rPr>
              <a:t>The velocity of the warehouse vehicle may decrease (because a vehicle has to reduce its speed a little during lane change).</a:t>
            </a:r>
          </a:p>
          <a:p>
            <a:pPr marL="1028700" lvl="1" indent="-571500">
              <a:lnSpc>
                <a:spcPts val="3616"/>
              </a:lnSpc>
              <a:spcBef>
                <a:spcPct val="0"/>
              </a:spcBef>
              <a:buFont typeface="Arial" panose="020B0604020202020204" pitchFamily="34" charset="0"/>
              <a:buChar char="•"/>
            </a:pPr>
            <a:r>
              <a:rPr lang="en-US" sz="3600" spc="-25" dirty="0">
                <a:solidFill>
                  <a:schemeClr val="bg1">
                    <a:lumMod val="85000"/>
                  </a:schemeClr>
                </a:solidFill>
                <a:latin typeface="Goudy Old Style" panose="02020502050305020303" pitchFamily="18" charset="0"/>
              </a:rPr>
              <a:t>The speed of </a:t>
            </a:r>
            <a:r>
              <a:rPr lang="en-US" sz="3600" b="1" spc="-25" dirty="0">
                <a:solidFill>
                  <a:schemeClr val="bg1">
                    <a:lumMod val="85000"/>
                  </a:schemeClr>
                </a:solidFill>
                <a:latin typeface="Goudy Old Style" panose="02020502050305020303" pitchFamily="18" charset="0"/>
              </a:rPr>
              <a:t>this vehicle</a:t>
            </a:r>
            <a:r>
              <a:rPr lang="en-US" sz="3600" spc="-25" dirty="0">
                <a:solidFill>
                  <a:schemeClr val="bg1">
                    <a:lumMod val="85000"/>
                  </a:schemeClr>
                </a:solidFill>
                <a:latin typeface="Goudy Old Style" panose="02020502050305020303" pitchFamily="18" charset="0"/>
              </a:rPr>
              <a:t> may also reduce.</a:t>
            </a: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47970"/>
          </a:xfrm>
          <a:prstGeom prst="rect">
            <a:avLst/>
          </a:prstGeom>
        </p:spPr>
        <p:txBody>
          <a:bodyPr wrap="square" lIns="0" tIns="0" rIns="0" bIns="0" rtlCol="0" anchor="t">
            <a:spAutoFit/>
          </a:bodyPr>
          <a:lstStyle/>
          <a:p>
            <a:pPr lvl="0" algn="ctr">
              <a:lnSpc>
                <a:spcPts val="11008"/>
              </a:lnSpc>
              <a:spcBef>
                <a:spcPct val="0"/>
              </a:spcBef>
            </a:pPr>
            <a:r>
              <a:rPr lang="en-US" sz="6000" b="1" spc="-25" dirty="0">
                <a:solidFill>
                  <a:srgbClr val="000000"/>
                </a:solidFill>
                <a:latin typeface="Goudy Old Style" panose="02020502050305020303" pitchFamily="18" charset="0"/>
              </a:rPr>
              <a:t>Overview of the modules of this course</a:t>
            </a:r>
            <a:endParaRPr lang="en-US" sz="6000" u="none" strike="noStrike" dirty="0">
              <a:solidFill>
                <a:srgbClr val="000000"/>
              </a:solidFill>
              <a:latin typeface="Repo Bold Bold"/>
            </a:endParaRPr>
          </a:p>
        </p:txBody>
      </p:sp>
      <p:cxnSp>
        <p:nvCxnSpPr>
          <p:cNvPr id="5" name="Straight Connector 4">
            <a:extLst>
              <a:ext uri="{FF2B5EF4-FFF2-40B4-BE49-F238E27FC236}">
                <a16:creationId xmlns:a16="http://schemas.microsoft.com/office/drawing/2014/main" id="{D99BCE44-EE21-4A2F-B257-4D79F051871F}"/>
              </a:ext>
            </a:extLst>
          </p:cNvPr>
          <p:cNvCxnSpPr>
            <a:cxnSpLocks/>
          </p:cNvCxnSpPr>
          <p:nvPr/>
        </p:nvCxnSpPr>
        <p:spPr>
          <a:xfrm>
            <a:off x="152400" y="6972300"/>
            <a:ext cx="92964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C31D3F-3EAE-42FB-898E-58105EBF3902}"/>
              </a:ext>
            </a:extLst>
          </p:cNvPr>
          <p:cNvCxnSpPr>
            <a:cxnSpLocks/>
          </p:cNvCxnSpPr>
          <p:nvPr/>
        </p:nvCxnSpPr>
        <p:spPr>
          <a:xfrm>
            <a:off x="152400" y="2476500"/>
            <a:ext cx="92964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AE8F36-5437-48C9-97F5-96907BFB5E10}"/>
              </a:ext>
            </a:extLst>
          </p:cNvPr>
          <p:cNvCxnSpPr>
            <a:cxnSpLocks/>
          </p:cNvCxnSpPr>
          <p:nvPr/>
        </p:nvCxnSpPr>
        <p:spPr>
          <a:xfrm>
            <a:off x="152400" y="4686300"/>
            <a:ext cx="9296400" cy="0"/>
          </a:xfrm>
          <a:prstGeom prst="line">
            <a:avLst/>
          </a:prstGeom>
          <a:ln w="254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FCEC1F68-18FE-48E3-84CA-B6A516F175BF}"/>
              </a:ext>
            </a:extLst>
          </p:cNvPr>
          <p:cNvPicPr>
            <a:picLocks noChangeAspect="1"/>
          </p:cNvPicPr>
          <p:nvPr/>
        </p:nvPicPr>
        <p:blipFill>
          <a:blip r:embed="rId4"/>
          <a:stretch>
            <a:fillRect/>
          </a:stretch>
        </p:blipFill>
        <p:spPr>
          <a:xfrm>
            <a:off x="4032886" y="5753100"/>
            <a:ext cx="1219195" cy="646629"/>
          </a:xfrm>
          <a:prstGeom prst="rect">
            <a:avLst/>
          </a:prstGeom>
        </p:spPr>
      </p:pic>
      <p:pic>
        <p:nvPicPr>
          <p:cNvPr id="34" name="Picture 33">
            <a:extLst>
              <a:ext uri="{FF2B5EF4-FFF2-40B4-BE49-F238E27FC236}">
                <a16:creationId xmlns:a16="http://schemas.microsoft.com/office/drawing/2014/main" id="{F4ACD934-94F6-4B71-9262-8421B1E5E8EB}"/>
              </a:ext>
            </a:extLst>
          </p:cNvPr>
          <p:cNvPicPr>
            <a:picLocks noChangeAspect="1"/>
          </p:cNvPicPr>
          <p:nvPr/>
        </p:nvPicPr>
        <p:blipFill>
          <a:blip r:embed="rId4"/>
          <a:stretch>
            <a:fillRect/>
          </a:stretch>
        </p:blipFill>
        <p:spPr>
          <a:xfrm>
            <a:off x="2699391" y="5753100"/>
            <a:ext cx="1219195" cy="646629"/>
          </a:xfrm>
          <a:prstGeom prst="rect">
            <a:avLst/>
          </a:prstGeom>
        </p:spPr>
      </p:pic>
      <p:pic>
        <p:nvPicPr>
          <p:cNvPr id="35" name="Picture 34">
            <a:extLst>
              <a:ext uri="{FF2B5EF4-FFF2-40B4-BE49-F238E27FC236}">
                <a16:creationId xmlns:a16="http://schemas.microsoft.com/office/drawing/2014/main" id="{0A474566-912C-4202-9E4E-F8FAC0D33115}"/>
              </a:ext>
            </a:extLst>
          </p:cNvPr>
          <p:cNvPicPr>
            <a:picLocks noChangeAspect="1"/>
          </p:cNvPicPr>
          <p:nvPr/>
        </p:nvPicPr>
        <p:blipFill>
          <a:blip r:embed="rId4"/>
          <a:stretch>
            <a:fillRect/>
          </a:stretch>
        </p:blipFill>
        <p:spPr>
          <a:xfrm>
            <a:off x="8016676" y="5775450"/>
            <a:ext cx="1219195" cy="646629"/>
          </a:xfrm>
          <a:prstGeom prst="rect">
            <a:avLst/>
          </a:prstGeom>
        </p:spPr>
      </p:pic>
      <p:pic>
        <p:nvPicPr>
          <p:cNvPr id="36" name="Picture 35">
            <a:extLst>
              <a:ext uri="{FF2B5EF4-FFF2-40B4-BE49-F238E27FC236}">
                <a16:creationId xmlns:a16="http://schemas.microsoft.com/office/drawing/2014/main" id="{4CABF6EC-9272-4AE9-A336-E710D7DE452B}"/>
              </a:ext>
            </a:extLst>
          </p:cNvPr>
          <p:cNvPicPr>
            <a:picLocks noChangeAspect="1"/>
          </p:cNvPicPr>
          <p:nvPr/>
        </p:nvPicPr>
        <p:blipFill>
          <a:blip r:embed="rId4"/>
          <a:stretch>
            <a:fillRect/>
          </a:stretch>
        </p:blipFill>
        <p:spPr>
          <a:xfrm>
            <a:off x="8191502" y="3136628"/>
            <a:ext cx="1219195" cy="646629"/>
          </a:xfrm>
          <a:prstGeom prst="rect">
            <a:avLst/>
          </a:prstGeom>
        </p:spPr>
      </p:pic>
      <p:pic>
        <p:nvPicPr>
          <p:cNvPr id="37" name="Picture 36">
            <a:extLst>
              <a:ext uri="{FF2B5EF4-FFF2-40B4-BE49-F238E27FC236}">
                <a16:creationId xmlns:a16="http://schemas.microsoft.com/office/drawing/2014/main" id="{C4F1D88F-B86A-4E6A-A7B9-D667852B563D}"/>
              </a:ext>
            </a:extLst>
          </p:cNvPr>
          <p:cNvPicPr>
            <a:picLocks noChangeAspect="1"/>
          </p:cNvPicPr>
          <p:nvPr/>
        </p:nvPicPr>
        <p:blipFill>
          <a:blip r:embed="rId4"/>
          <a:stretch>
            <a:fillRect/>
          </a:stretch>
        </p:blipFill>
        <p:spPr>
          <a:xfrm>
            <a:off x="3853299" y="3159128"/>
            <a:ext cx="1219195" cy="646629"/>
          </a:xfrm>
          <a:prstGeom prst="rect">
            <a:avLst/>
          </a:prstGeom>
        </p:spPr>
      </p:pic>
      <p:pic>
        <p:nvPicPr>
          <p:cNvPr id="38" name="Picture 37">
            <a:extLst>
              <a:ext uri="{FF2B5EF4-FFF2-40B4-BE49-F238E27FC236}">
                <a16:creationId xmlns:a16="http://schemas.microsoft.com/office/drawing/2014/main" id="{275DFDB9-04A1-478A-A90A-EB780115926D}"/>
              </a:ext>
            </a:extLst>
          </p:cNvPr>
          <p:cNvPicPr>
            <a:picLocks noChangeAspect="1"/>
          </p:cNvPicPr>
          <p:nvPr/>
        </p:nvPicPr>
        <p:blipFill>
          <a:blip r:embed="rId4"/>
          <a:stretch>
            <a:fillRect/>
          </a:stretch>
        </p:blipFill>
        <p:spPr>
          <a:xfrm>
            <a:off x="2166855" y="3197127"/>
            <a:ext cx="1219195" cy="646629"/>
          </a:xfrm>
          <a:prstGeom prst="rect">
            <a:avLst/>
          </a:prstGeom>
        </p:spPr>
      </p:pic>
      <p:pic>
        <p:nvPicPr>
          <p:cNvPr id="39" name="Picture 38">
            <a:extLst>
              <a:ext uri="{FF2B5EF4-FFF2-40B4-BE49-F238E27FC236}">
                <a16:creationId xmlns:a16="http://schemas.microsoft.com/office/drawing/2014/main" id="{A25579EA-57C7-48F5-81D2-150A2B194839}"/>
              </a:ext>
            </a:extLst>
          </p:cNvPr>
          <p:cNvPicPr>
            <a:picLocks noChangeAspect="1"/>
          </p:cNvPicPr>
          <p:nvPr/>
        </p:nvPicPr>
        <p:blipFill>
          <a:blip r:embed="rId4"/>
          <a:stretch>
            <a:fillRect/>
          </a:stretch>
        </p:blipFill>
        <p:spPr>
          <a:xfrm>
            <a:off x="457200" y="3159128"/>
            <a:ext cx="1219195" cy="646629"/>
          </a:xfrm>
          <a:prstGeom prst="rect">
            <a:avLst/>
          </a:prstGeom>
        </p:spPr>
      </p:pic>
      <p:pic>
        <p:nvPicPr>
          <p:cNvPr id="40" name="Picture 39">
            <a:extLst>
              <a:ext uri="{FF2B5EF4-FFF2-40B4-BE49-F238E27FC236}">
                <a16:creationId xmlns:a16="http://schemas.microsoft.com/office/drawing/2014/main" id="{10FB20EA-988E-4528-9411-18B6EC67C4B6}"/>
              </a:ext>
            </a:extLst>
          </p:cNvPr>
          <p:cNvPicPr>
            <a:picLocks noChangeAspect="1"/>
          </p:cNvPicPr>
          <p:nvPr/>
        </p:nvPicPr>
        <p:blipFill>
          <a:blip r:embed="rId4"/>
          <a:stretch>
            <a:fillRect/>
          </a:stretch>
        </p:blipFill>
        <p:spPr>
          <a:xfrm>
            <a:off x="-926341" y="5775450"/>
            <a:ext cx="1219195" cy="646629"/>
          </a:xfrm>
          <a:prstGeom prst="rect">
            <a:avLst/>
          </a:prstGeom>
        </p:spPr>
      </p:pic>
      <p:sp>
        <p:nvSpPr>
          <p:cNvPr id="41" name="TextBox 40">
            <a:extLst>
              <a:ext uri="{FF2B5EF4-FFF2-40B4-BE49-F238E27FC236}">
                <a16:creationId xmlns:a16="http://schemas.microsoft.com/office/drawing/2014/main" id="{40D253D1-0C68-464A-8F82-5EEE957E5057}"/>
              </a:ext>
            </a:extLst>
          </p:cNvPr>
          <p:cNvSpPr txBox="1"/>
          <p:nvPr/>
        </p:nvSpPr>
        <p:spPr>
          <a:xfrm>
            <a:off x="3853299" y="6894095"/>
            <a:ext cx="1675459" cy="707886"/>
          </a:xfrm>
          <a:prstGeom prst="rect">
            <a:avLst/>
          </a:prstGeom>
          <a:noFill/>
        </p:spPr>
        <p:txBody>
          <a:bodyPr wrap="none" rtlCol="0">
            <a:spAutoFit/>
          </a:bodyPr>
          <a:lstStyle/>
          <a:p>
            <a:r>
              <a:rPr lang="en-US" sz="4000" b="1" dirty="0"/>
              <a:t>LANE 1</a:t>
            </a:r>
          </a:p>
        </p:txBody>
      </p:sp>
      <p:sp>
        <p:nvSpPr>
          <p:cNvPr id="42" name="TextBox 41">
            <a:extLst>
              <a:ext uri="{FF2B5EF4-FFF2-40B4-BE49-F238E27FC236}">
                <a16:creationId xmlns:a16="http://schemas.microsoft.com/office/drawing/2014/main" id="{BE385978-4E5C-4B0E-A783-EFA089B0C7F3}"/>
              </a:ext>
            </a:extLst>
          </p:cNvPr>
          <p:cNvSpPr txBox="1"/>
          <p:nvPr/>
        </p:nvSpPr>
        <p:spPr>
          <a:xfrm>
            <a:off x="3907738" y="1735961"/>
            <a:ext cx="1675459" cy="707886"/>
          </a:xfrm>
          <a:prstGeom prst="rect">
            <a:avLst/>
          </a:prstGeom>
          <a:noFill/>
        </p:spPr>
        <p:txBody>
          <a:bodyPr wrap="none" rtlCol="0">
            <a:spAutoFit/>
          </a:bodyPr>
          <a:lstStyle/>
          <a:p>
            <a:r>
              <a:rPr lang="en-US" sz="4000" b="1" dirty="0"/>
              <a:t>LANE 2</a:t>
            </a:r>
          </a:p>
        </p:txBody>
      </p:sp>
      <p:pic>
        <p:nvPicPr>
          <p:cNvPr id="43" name="Picture 42">
            <a:extLst>
              <a:ext uri="{FF2B5EF4-FFF2-40B4-BE49-F238E27FC236}">
                <a16:creationId xmlns:a16="http://schemas.microsoft.com/office/drawing/2014/main" id="{0ECBF68A-E49A-4551-8D18-0B15A061AB68}"/>
              </a:ext>
            </a:extLst>
          </p:cNvPr>
          <p:cNvPicPr>
            <a:picLocks noChangeAspect="1"/>
          </p:cNvPicPr>
          <p:nvPr/>
        </p:nvPicPr>
        <p:blipFill>
          <a:blip r:embed="rId5"/>
          <a:stretch>
            <a:fillRect/>
          </a:stretch>
        </p:blipFill>
        <p:spPr>
          <a:xfrm>
            <a:off x="716361" y="8449843"/>
            <a:ext cx="2328863" cy="1361024"/>
          </a:xfrm>
          <a:prstGeom prst="rect">
            <a:avLst/>
          </a:prstGeom>
        </p:spPr>
      </p:pic>
      <p:sp>
        <p:nvSpPr>
          <p:cNvPr id="44" name="TextBox 43">
            <a:extLst>
              <a:ext uri="{FF2B5EF4-FFF2-40B4-BE49-F238E27FC236}">
                <a16:creationId xmlns:a16="http://schemas.microsoft.com/office/drawing/2014/main" id="{333F5699-9160-4AB7-A2D8-F6587642149C}"/>
              </a:ext>
            </a:extLst>
          </p:cNvPr>
          <p:cNvSpPr txBox="1"/>
          <p:nvPr/>
        </p:nvSpPr>
        <p:spPr>
          <a:xfrm>
            <a:off x="2972548" y="8724970"/>
            <a:ext cx="2022810" cy="861774"/>
          </a:xfrm>
          <a:prstGeom prst="rect">
            <a:avLst/>
          </a:prstGeom>
          <a:noFill/>
        </p:spPr>
        <p:txBody>
          <a:bodyPr wrap="square" rtlCol="0">
            <a:spAutoFit/>
          </a:bodyPr>
          <a:lstStyle/>
          <a:p>
            <a:r>
              <a:rPr lang="en-US" sz="2500" b="1" dirty="0"/>
              <a:t>Warehouse vehicle</a:t>
            </a:r>
          </a:p>
        </p:txBody>
      </p:sp>
      <p:pic>
        <p:nvPicPr>
          <p:cNvPr id="45" name="Picture 44">
            <a:extLst>
              <a:ext uri="{FF2B5EF4-FFF2-40B4-BE49-F238E27FC236}">
                <a16:creationId xmlns:a16="http://schemas.microsoft.com/office/drawing/2014/main" id="{E177D540-B00F-44BC-B91D-9887601F104C}"/>
              </a:ext>
            </a:extLst>
          </p:cNvPr>
          <p:cNvPicPr>
            <a:picLocks noChangeAspect="1"/>
          </p:cNvPicPr>
          <p:nvPr/>
        </p:nvPicPr>
        <p:blipFill>
          <a:blip r:embed="rId4"/>
          <a:stretch>
            <a:fillRect/>
          </a:stretch>
        </p:blipFill>
        <p:spPr>
          <a:xfrm>
            <a:off x="5887019" y="8707029"/>
            <a:ext cx="1219195" cy="646629"/>
          </a:xfrm>
          <a:prstGeom prst="rect">
            <a:avLst/>
          </a:prstGeom>
        </p:spPr>
      </p:pic>
      <p:sp>
        <p:nvSpPr>
          <p:cNvPr id="46" name="TextBox 45">
            <a:extLst>
              <a:ext uri="{FF2B5EF4-FFF2-40B4-BE49-F238E27FC236}">
                <a16:creationId xmlns:a16="http://schemas.microsoft.com/office/drawing/2014/main" id="{C0273577-0455-4311-8D6C-B4C8A0D3DBCA}"/>
              </a:ext>
            </a:extLst>
          </p:cNvPr>
          <p:cNvSpPr txBox="1"/>
          <p:nvPr/>
        </p:nvSpPr>
        <p:spPr>
          <a:xfrm>
            <a:off x="7472045" y="8551039"/>
            <a:ext cx="1671955" cy="861774"/>
          </a:xfrm>
          <a:prstGeom prst="rect">
            <a:avLst/>
          </a:prstGeom>
          <a:noFill/>
        </p:spPr>
        <p:txBody>
          <a:bodyPr wrap="square" rtlCol="0">
            <a:spAutoFit/>
          </a:bodyPr>
          <a:lstStyle/>
          <a:p>
            <a:r>
              <a:rPr lang="en-US" sz="2500" b="1" dirty="0"/>
              <a:t>Other vehicle</a:t>
            </a:r>
          </a:p>
        </p:txBody>
      </p:sp>
      <p:pic>
        <p:nvPicPr>
          <p:cNvPr id="31" name="Picture 30">
            <a:extLst>
              <a:ext uri="{FF2B5EF4-FFF2-40B4-BE49-F238E27FC236}">
                <a16:creationId xmlns:a16="http://schemas.microsoft.com/office/drawing/2014/main" id="{7F3439CD-0CCE-45C4-96E6-E25B5544DEE3}"/>
              </a:ext>
            </a:extLst>
          </p:cNvPr>
          <p:cNvPicPr>
            <a:picLocks noChangeAspect="1"/>
          </p:cNvPicPr>
          <p:nvPr/>
        </p:nvPicPr>
        <p:blipFill>
          <a:blip r:embed="rId5"/>
          <a:stretch>
            <a:fillRect/>
          </a:stretch>
        </p:blipFill>
        <p:spPr>
          <a:xfrm>
            <a:off x="5769251" y="2618825"/>
            <a:ext cx="2328863" cy="1361024"/>
          </a:xfrm>
          <a:prstGeom prst="rect">
            <a:avLst/>
          </a:prstGeom>
        </p:spPr>
      </p:pic>
      <p:sp>
        <p:nvSpPr>
          <p:cNvPr id="2" name="Oval 1">
            <a:extLst>
              <a:ext uri="{FF2B5EF4-FFF2-40B4-BE49-F238E27FC236}">
                <a16:creationId xmlns:a16="http://schemas.microsoft.com/office/drawing/2014/main" id="{CB06F1CF-D123-432A-BFC3-5FCBEA6345E7}"/>
              </a:ext>
            </a:extLst>
          </p:cNvPr>
          <p:cNvSpPr/>
          <p:nvPr/>
        </p:nvSpPr>
        <p:spPr>
          <a:xfrm>
            <a:off x="10401043" y="4753666"/>
            <a:ext cx="6520293" cy="4437268"/>
          </a:xfrm>
          <a:prstGeom prst="ellipse">
            <a:avLst/>
          </a:prstGeom>
          <a:solidFill>
            <a:srgbClr val="FF0000">
              <a:alpha val="1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8">
            <a:extLst>
              <a:ext uri="{FF2B5EF4-FFF2-40B4-BE49-F238E27FC236}">
                <a16:creationId xmlns:a16="http://schemas.microsoft.com/office/drawing/2014/main" id="{2E0337F3-7B85-4CC2-AF5F-17EA2F1A50C0}"/>
              </a:ext>
            </a:extLst>
          </p:cNvPr>
          <p:cNvSpPr txBox="1"/>
          <p:nvPr/>
        </p:nvSpPr>
        <p:spPr>
          <a:xfrm>
            <a:off x="11056174" y="5723490"/>
            <a:ext cx="5210030" cy="2772810"/>
          </a:xfrm>
          <a:prstGeom prst="rect">
            <a:avLst/>
          </a:prstGeom>
        </p:spPr>
        <p:txBody>
          <a:bodyPr wrap="square" lIns="0" tIns="0" rIns="0" bIns="0" rtlCol="0" anchor="t">
            <a:spAutoFit/>
          </a:bodyPr>
          <a:lstStyle/>
          <a:p>
            <a:pPr algn="ctr">
              <a:lnSpc>
                <a:spcPts val="3616"/>
              </a:lnSpc>
              <a:spcBef>
                <a:spcPct val="0"/>
              </a:spcBef>
            </a:pPr>
            <a:r>
              <a:rPr lang="en-US" sz="3600" b="1" spc="-25" dirty="0">
                <a:solidFill>
                  <a:srgbClr val="FF0000"/>
                </a:solidFill>
                <a:latin typeface="Goudy Old Style" panose="02020502050305020303" pitchFamily="18" charset="0"/>
              </a:rPr>
              <a:t>This is unique to Example 3 that we didn’t see in Examples 1 and 2, i.e. in Examples 1 and 2, the action of the agent didn’t change the environment.</a:t>
            </a:r>
          </a:p>
        </p:txBody>
      </p:sp>
    </p:spTree>
    <p:extLst>
      <p:ext uri="{BB962C8B-B14F-4D97-AF65-F5344CB8AC3E}">
        <p14:creationId xmlns:p14="http://schemas.microsoft.com/office/powerpoint/2010/main" val="1638871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152400" y="1384286"/>
            <a:ext cx="17983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609600" y="2348174"/>
            <a:ext cx="16840200" cy="4619470"/>
          </a:xfrm>
          <a:prstGeom prst="rect">
            <a:avLst/>
          </a:prstGeom>
        </p:spPr>
        <p:txBody>
          <a:bodyPr wrap="square" lIns="0" tIns="0" rIns="0" bIns="0" rtlCol="0" anchor="t">
            <a:spAutoFit/>
          </a:bodyPr>
          <a:lstStyle/>
          <a:p>
            <a:pPr marL="571500" lvl="0" indent="-571500">
              <a:lnSpc>
                <a:spcPts val="3616"/>
              </a:lnSpc>
              <a:spcBef>
                <a:spcPct val="0"/>
              </a:spcBef>
              <a:buFont typeface="Wingdings" panose="05000000000000000000" pitchFamily="2" charset="2"/>
              <a:buChar char="Ø"/>
            </a:pPr>
            <a:r>
              <a:rPr lang="en-US" sz="3600" b="1" spc="-25" dirty="0">
                <a:solidFill>
                  <a:srgbClr val="000000"/>
                </a:solidFill>
                <a:latin typeface="Goudy Old Style" panose="02020502050305020303" pitchFamily="18" charset="0"/>
              </a:rPr>
              <a:t>What is Reinforcement Learning (RL)?</a:t>
            </a:r>
          </a:p>
          <a:p>
            <a:pPr lvl="0">
              <a:lnSpc>
                <a:spcPts val="3616"/>
              </a:lnSpc>
              <a:spcBef>
                <a:spcPct val="0"/>
              </a:spcBef>
            </a:pPr>
            <a:endParaRPr lang="en-US" sz="3600" spc="-25" dirty="0">
              <a:solidFill>
                <a:schemeClr val="bg1">
                  <a:lumMod val="75000"/>
                </a:schemeClr>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Overview of the modules of this course </a:t>
            </a:r>
            <a:r>
              <a:rPr lang="en-US" sz="3600" b="1" spc="-25" dirty="0">
                <a:solidFill>
                  <a:schemeClr val="bg1">
                    <a:lumMod val="75000"/>
                  </a:schemeClr>
                </a:solidFill>
                <a:latin typeface="Goudy Old Style" panose="02020502050305020303" pitchFamily="18" charset="0"/>
              </a:rPr>
              <a:t>(through examples)</a:t>
            </a:r>
            <a:r>
              <a:rPr lang="en-US" sz="3600" spc="-25" dirty="0">
                <a:solidFill>
                  <a:schemeClr val="bg1">
                    <a:lumMod val="75000"/>
                  </a:schemeClr>
                </a:solidFill>
                <a:latin typeface="Goudy Old Style" panose="02020502050305020303" pitchFamily="18" charset="0"/>
              </a:rPr>
              <a:t>.</a:t>
            </a:r>
          </a:p>
          <a:p>
            <a:pPr lvl="0">
              <a:lnSpc>
                <a:spcPts val="3616"/>
              </a:lnSpc>
              <a:spcBef>
                <a:spcPct val="0"/>
              </a:spcBef>
            </a:pPr>
            <a:endParaRPr lang="en-US" sz="3600" spc="-25" dirty="0">
              <a:solidFill>
                <a:schemeClr val="bg1">
                  <a:lumMod val="75000"/>
                </a:schemeClr>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Course logistics.</a:t>
            </a:r>
          </a:p>
          <a:p>
            <a:pPr marL="571500" lvl="0" indent="-571500">
              <a:lnSpc>
                <a:spcPts val="3616"/>
              </a:lnSpc>
              <a:spcBef>
                <a:spcPct val="0"/>
              </a:spcBef>
              <a:buFont typeface="Wingdings" panose="05000000000000000000" pitchFamily="2" charset="2"/>
              <a:buChar char="Ø"/>
            </a:pPr>
            <a:endParaRPr lang="en-US" sz="3600" spc="-25" dirty="0">
              <a:solidFill>
                <a:schemeClr val="bg1">
                  <a:lumMod val="75000"/>
                </a:schemeClr>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Miscellaneous Topics.</a:t>
            </a: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u="none" strike="noStrike" dirty="0">
                <a:solidFill>
                  <a:srgbClr val="000000"/>
                </a:solidFill>
                <a:latin typeface="Repo Bold Bold"/>
              </a:rPr>
              <a:t>Lecture Content</a:t>
            </a:r>
          </a:p>
        </p:txBody>
      </p:sp>
    </p:spTree>
    <p:extLst>
      <p:ext uri="{BB962C8B-B14F-4D97-AF65-F5344CB8AC3E}">
        <p14:creationId xmlns:p14="http://schemas.microsoft.com/office/powerpoint/2010/main" val="2677885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677400" y="1384286"/>
            <a:ext cx="8458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906000" y="2348174"/>
            <a:ext cx="8001000" cy="7851124"/>
          </a:xfrm>
          <a:prstGeom prst="rect">
            <a:avLst/>
          </a:prstGeom>
        </p:spPr>
        <p:txBody>
          <a:bodyPr wrap="square" lIns="0" tIns="0" rIns="0" bIns="0" rtlCol="0" anchor="t">
            <a:spAutoFit/>
          </a:bodyPr>
          <a:lstStyle/>
          <a:p>
            <a:pPr lvl="1" algn="ctr">
              <a:lnSpc>
                <a:spcPts val="3616"/>
              </a:lnSpc>
              <a:spcBef>
                <a:spcPct val="0"/>
              </a:spcBef>
            </a:pPr>
            <a:r>
              <a:rPr lang="en-US" sz="3600" b="1" spc="-25" dirty="0">
                <a:solidFill>
                  <a:srgbClr val="0070C0"/>
                </a:solidFill>
                <a:latin typeface="Goudy Old Style" panose="02020502050305020303" pitchFamily="18" charset="0"/>
              </a:rPr>
              <a:t>Module 2, 1</a:t>
            </a:r>
            <a:r>
              <a:rPr lang="en-US" sz="3600" b="1" spc="-25" baseline="30000" dirty="0">
                <a:solidFill>
                  <a:srgbClr val="0070C0"/>
                </a:solidFill>
                <a:latin typeface="Goudy Old Style" panose="02020502050305020303" pitchFamily="18" charset="0"/>
              </a:rPr>
              <a:t>st</a:t>
            </a:r>
            <a:r>
              <a:rPr lang="en-US" sz="3600" b="1" spc="-25" dirty="0">
                <a:solidFill>
                  <a:srgbClr val="0070C0"/>
                </a:solidFill>
                <a:latin typeface="Goudy Old Style" panose="02020502050305020303" pitchFamily="18" charset="0"/>
              </a:rPr>
              <a:t> half </a:t>
            </a:r>
            <a:r>
              <a:rPr lang="en-US" sz="3600" b="1" spc="-25" dirty="0">
                <a:solidFill>
                  <a:srgbClr val="000000"/>
                </a:solidFill>
                <a:latin typeface="Goudy Old Style" panose="02020502050305020303" pitchFamily="18" charset="0"/>
              </a:rPr>
              <a:t>(Markov Decision Process  (MDP))</a:t>
            </a:r>
          </a:p>
          <a:p>
            <a:pPr lvl="1" algn="ct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spc="-25" dirty="0">
                <a:solidFill>
                  <a:srgbClr val="000000"/>
                </a:solidFill>
                <a:latin typeface="Goudy Old Style" panose="02020502050305020303" pitchFamily="18" charset="0"/>
              </a:rPr>
              <a:t>Broad aspects of the solution to Example 3:</a:t>
            </a:r>
          </a:p>
          <a:p>
            <a:pPr>
              <a:lnSpc>
                <a:spcPts val="3616"/>
              </a:lnSpc>
              <a:spcBef>
                <a:spcPct val="0"/>
              </a:spcBef>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If the environment changes the future rewards (that depends on the environment) also changes.</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Hence, while making a decision, the autonomous system SHOULD NOT employ a “greedy strategy”. </a:t>
            </a:r>
            <a:r>
              <a:rPr lang="en-US" sz="3600" spc="-25" dirty="0" err="1">
                <a:solidFill>
                  <a:srgbClr val="000000"/>
                </a:solidFill>
                <a:latin typeface="Goudy Old Style" panose="02020502050305020303" pitchFamily="18" charset="0"/>
              </a:rPr>
              <a:t>E.x</a:t>
            </a:r>
            <a:r>
              <a:rPr lang="en-US" sz="3600" spc="-25" dirty="0">
                <a:solidFill>
                  <a:srgbClr val="000000"/>
                </a:solidFill>
                <a:latin typeface="Goudy Old Style" panose="02020502050305020303" pitchFamily="18" charset="0"/>
              </a:rPr>
              <a:t>. in this case even through lane 2 seems less jammed from where the warehouse vehicle is, it is in fact more jammed compared to lane 1 in the long run.</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47970"/>
          </a:xfrm>
          <a:prstGeom prst="rect">
            <a:avLst/>
          </a:prstGeom>
        </p:spPr>
        <p:txBody>
          <a:bodyPr wrap="square" lIns="0" tIns="0" rIns="0" bIns="0" rtlCol="0" anchor="t">
            <a:spAutoFit/>
          </a:bodyPr>
          <a:lstStyle/>
          <a:p>
            <a:pPr lvl="0" algn="ctr">
              <a:lnSpc>
                <a:spcPts val="11008"/>
              </a:lnSpc>
              <a:spcBef>
                <a:spcPct val="0"/>
              </a:spcBef>
            </a:pPr>
            <a:r>
              <a:rPr lang="en-US" sz="6000" b="1" spc="-25" dirty="0">
                <a:solidFill>
                  <a:srgbClr val="000000"/>
                </a:solidFill>
                <a:latin typeface="Goudy Old Style" panose="02020502050305020303" pitchFamily="18" charset="0"/>
              </a:rPr>
              <a:t>Overview of the modules of this course</a:t>
            </a:r>
            <a:endParaRPr lang="en-US" sz="6000" u="none" strike="noStrike" dirty="0">
              <a:solidFill>
                <a:srgbClr val="000000"/>
              </a:solidFill>
              <a:latin typeface="Repo Bold Bold"/>
            </a:endParaRPr>
          </a:p>
        </p:txBody>
      </p:sp>
      <p:cxnSp>
        <p:nvCxnSpPr>
          <p:cNvPr id="5" name="Straight Connector 4">
            <a:extLst>
              <a:ext uri="{FF2B5EF4-FFF2-40B4-BE49-F238E27FC236}">
                <a16:creationId xmlns:a16="http://schemas.microsoft.com/office/drawing/2014/main" id="{D99BCE44-EE21-4A2F-B257-4D79F051871F}"/>
              </a:ext>
            </a:extLst>
          </p:cNvPr>
          <p:cNvCxnSpPr>
            <a:cxnSpLocks/>
          </p:cNvCxnSpPr>
          <p:nvPr/>
        </p:nvCxnSpPr>
        <p:spPr>
          <a:xfrm>
            <a:off x="152400" y="6972300"/>
            <a:ext cx="92964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C31D3F-3EAE-42FB-898E-58105EBF3902}"/>
              </a:ext>
            </a:extLst>
          </p:cNvPr>
          <p:cNvCxnSpPr>
            <a:cxnSpLocks/>
          </p:cNvCxnSpPr>
          <p:nvPr/>
        </p:nvCxnSpPr>
        <p:spPr>
          <a:xfrm>
            <a:off x="152400" y="2476500"/>
            <a:ext cx="92964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AE8F36-5437-48C9-97F5-96907BFB5E10}"/>
              </a:ext>
            </a:extLst>
          </p:cNvPr>
          <p:cNvCxnSpPr>
            <a:cxnSpLocks/>
          </p:cNvCxnSpPr>
          <p:nvPr/>
        </p:nvCxnSpPr>
        <p:spPr>
          <a:xfrm>
            <a:off x="152400" y="4686300"/>
            <a:ext cx="9296400" cy="0"/>
          </a:xfrm>
          <a:prstGeom prst="line">
            <a:avLst/>
          </a:prstGeom>
          <a:ln w="254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FCEC1F68-18FE-48E3-84CA-B6A516F175BF}"/>
              </a:ext>
            </a:extLst>
          </p:cNvPr>
          <p:cNvPicPr>
            <a:picLocks noChangeAspect="1"/>
          </p:cNvPicPr>
          <p:nvPr/>
        </p:nvPicPr>
        <p:blipFill>
          <a:blip r:embed="rId4"/>
          <a:stretch>
            <a:fillRect/>
          </a:stretch>
        </p:blipFill>
        <p:spPr>
          <a:xfrm>
            <a:off x="4032886" y="5753100"/>
            <a:ext cx="1219195" cy="646629"/>
          </a:xfrm>
          <a:prstGeom prst="rect">
            <a:avLst/>
          </a:prstGeom>
        </p:spPr>
      </p:pic>
      <p:pic>
        <p:nvPicPr>
          <p:cNvPr id="34" name="Picture 33">
            <a:extLst>
              <a:ext uri="{FF2B5EF4-FFF2-40B4-BE49-F238E27FC236}">
                <a16:creationId xmlns:a16="http://schemas.microsoft.com/office/drawing/2014/main" id="{F4ACD934-94F6-4B71-9262-8421B1E5E8EB}"/>
              </a:ext>
            </a:extLst>
          </p:cNvPr>
          <p:cNvPicPr>
            <a:picLocks noChangeAspect="1"/>
          </p:cNvPicPr>
          <p:nvPr/>
        </p:nvPicPr>
        <p:blipFill>
          <a:blip r:embed="rId4"/>
          <a:stretch>
            <a:fillRect/>
          </a:stretch>
        </p:blipFill>
        <p:spPr>
          <a:xfrm>
            <a:off x="2699391" y="5753100"/>
            <a:ext cx="1219195" cy="646629"/>
          </a:xfrm>
          <a:prstGeom prst="rect">
            <a:avLst/>
          </a:prstGeom>
        </p:spPr>
      </p:pic>
      <p:pic>
        <p:nvPicPr>
          <p:cNvPr id="35" name="Picture 34">
            <a:extLst>
              <a:ext uri="{FF2B5EF4-FFF2-40B4-BE49-F238E27FC236}">
                <a16:creationId xmlns:a16="http://schemas.microsoft.com/office/drawing/2014/main" id="{0A474566-912C-4202-9E4E-F8FAC0D33115}"/>
              </a:ext>
            </a:extLst>
          </p:cNvPr>
          <p:cNvPicPr>
            <a:picLocks noChangeAspect="1"/>
          </p:cNvPicPr>
          <p:nvPr/>
        </p:nvPicPr>
        <p:blipFill>
          <a:blip r:embed="rId4"/>
          <a:stretch>
            <a:fillRect/>
          </a:stretch>
        </p:blipFill>
        <p:spPr>
          <a:xfrm>
            <a:off x="8016676" y="5775450"/>
            <a:ext cx="1219195" cy="646629"/>
          </a:xfrm>
          <a:prstGeom prst="rect">
            <a:avLst/>
          </a:prstGeom>
        </p:spPr>
      </p:pic>
      <p:pic>
        <p:nvPicPr>
          <p:cNvPr id="36" name="Picture 35">
            <a:extLst>
              <a:ext uri="{FF2B5EF4-FFF2-40B4-BE49-F238E27FC236}">
                <a16:creationId xmlns:a16="http://schemas.microsoft.com/office/drawing/2014/main" id="{4CABF6EC-9272-4AE9-A336-E710D7DE452B}"/>
              </a:ext>
            </a:extLst>
          </p:cNvPr>
          <p:cNvPicPr>
            <a:picLocks noChangeAspect="1"/>
          </p:cNvPicPr>
          <p:nvPr/>
        </p:nvPicPr>
        <p:blipFill>
          <a:blip r:embed="rId4"/>
          <a:stretch>
            <a:fillRect/>
          </a:stretch>
        </p:blipFill>
        <p:spPr>
          <a:xfrm>
            <a:off x="8191502" y="3136628"/>
            <a:ext cx="1219195" cy="646629"/>
          </a:xfrm>
          <a:prstGeom prst="rect">
            <a:avLst/>
          </a:prstGeom>
        </p:spPr>
      </p:pic>
      <p:pic>
        <p:nvPicPr>
          <p:cNvPr id="37" name="Picture 36">
            <a:extLst>
              <a:ext uri="{FF2B5EF4-FFF2-40B4-BE49-F238E27FC236}">
                <a16:creationId xmlns:a16="http://schemas.microsoft.com/office/drawing/2014/main" id="{C4F1D88F-B86A-4E6A-A7B9-D667852B563D}"/>
              </a:ext>
            </a:extLst>
          </p:cNvPr>
          <p:cNvPicPr>
            <a:picLocks noChangeAspect="1"/>
          </p:cNvPicPr>
          <p:nvPr/>
        </p:nvPicPr>
        <p:blipFill>
          <a:blip r:embed="rId4"/>
          <a:stretch>
            <a:fillRect/>
          </a:stretch>
        </p:blipFill>
        <p:spPr>
          <a:xfrm>
            <a:off x="3853299" y="3159128"/>
            <a:ext cx="1219195" cy="646629"/>
          </a:xfrm>
          <a:prstGeom prst="rect">
            <a:avLst/>
          </a:prstGeom>
        </p:spPr>
      </p:pic>
      <p:pic>
        <p:nvPicPr>
          <p:cNvPr id="38" name="Picture 37">
            <a:extLst>
              <a:ext uri="{FF2B5EF4-FFF2-40B4-BE49-F238E27FC236}">
                <a16:creationId xmlns:a16="http://schemas.microsoft.com/office/drawing/2014/main" id="{275DFDB9-04A1-478A-A90A-EB780115926D}"/>
              </a:ext>
            </a:extLst>
          </p:cNvPr>
          <p:cNvPicPr>
            <a:picLocks noChangeAspect="1"/>
          </p:cNvPicPr>
          <p:nvPr/>
        </p:nvPicPr>
        <p:blipFill>
          <a:blip r:embed="rId4"/>
          <a:stretch>
            <a:fillRect/>
          </a:stretch>
        </p:blipFill>
        <p:spPr>
          <a:xfrm>
            <a:off x="2166855" y="3197127"/>
            <a:ext cx="1219195" cy="646629"/>
          </a:xfrm>
          <a:prstGeom prst="rect">
            <a:avLst/>
          </a:prstGeom>
        </p:spPr>
      </p:pic>
      <p:pic>
        <p:nvPicPr>
          <p:cNvPr id="39" name="Picture 38">
            <a:extLst>
              <a:ext uri="{FF2B5EF4-FFF2-40B4-BE49-F238E27FC236}">
                <a16:creationId xmlns:a16="http://schemas.microsoft.com/office/drawing/2014/main" id="{A25579EA-57C7-48F5-81D2-150A2B194839}"/>
              </a:ext>
            </a:extLst>
          </p:cNvPr>
          <p:cNvPicPr>
            <a:picLocks noChangeAspect="1"/>
          </p:cNvPicPr>
          <p:nvPr/>
        </p:nvPicPr>
        <p:blipFill>
          <a:blip r:embed="rId4"/>
          <a:stretch>
            <a:fillRect/>
          </a:stretch>
        </p:blipFill>
        <p:spPr>
          <a:xfrm>
            <a:off x="457200" y="3159128"/>
            <a:ext cx="1219195" cy="646629"/>
          </a:xfrm>
          <a:prstGeom prst="rect">
            <a:avLst/>
          </a:prstGeom>
        </p:spPr>
      </p:pic>
      <p:pic>
        <p:nvPicPr>
          <p:cNvPr id="40" name="Picture 39">
            <a:extLst>
              <a:ext uri="{FF2B5EF4-FFF2-40B4-BE49-F238E27FC236}">
                <a16:creationId xmlns:a16="http://schemas.microsoft.com/office/drawing/2014/main" id="{10FB20EA-988E-4528-9411-18B6EC67C4B6}"/>
              </a:ext>
            </a:extLst>
          </p:cNvPr>
          <p:cNvPicPr>
            <a:picLocks noChangeAspect="1"/>
          </p:cNvPicPr>
          <p:nvPr/>
        </p:nvPicPr>
        <p:blipFill>
          <a:blip r:embed="rId4"/>
          <a:stretch>
            <a:fillRect/>
          </a:stretch>
        </p:blipFill>
        <p:spPr>
          <a:xfrm>
            <a:off x="-926341" y="5775450"/>
            <a:ext cx="1219195" cy="646629"/>
          </a:xfrm>
          <a:prstGeom prst="rect">
            <a:avLst/>
          </a:prstGeom>
        </p:spPr>
      </p:pic>
      <p:sp>
        <p:nvSpPr>
          <p:cNvPr id="41" name="TextBox 40">
            <a:extLst>
              <a:ext uri="{FF2B5EF4-FFF2-40B4-BE49-F238E27FC236}">
                <a16:creationId xmlns:a16="http://schemas.microsoft.com/office/drawing/2014/main" id="{40D253D1-0C68-464A-8F82-5EEE957E5057}"/>
              </a:ext>
            </a:extLst>
          </p:cNvPr>
          <p:cNvSpPr txBox="1"/>
          <p:nvPr/>
        </p:nvSpPr>
        <p:spPr>
          <a:xfrm>
            <a:off x="3853299" y="6894095"/>
            <a:ext cx="1675459" cy="707886"/>
          </a:xfrm>
          <a:prstGeom prst="rect">
            <a:avLst/>
          </a:prstGeom>
          <a:noFill/>
        </p:spPr>
        <p:txBody>
          <a:bodyPr wrap="none" rtlCol="0">
            <a:spAutoFit/>
          </a:bodyPr>
          <a:lstStyle/>
          <a:p>
            <a:r>
              <a:rPr lang="en-US" sz="4000" b="1" dirty="0"/>
              <a:t>LANE 1</a:t>
            </a:r>
          </a:p>
        </p:txBody>
      </p:sp>
      <p:sp>
        <p:nvSpPr>
          <p:cNvPr id="42" name="TextBox 41">
            <a:extLst>
              <a:ext uri="{FF2B5EF4-FFF2-40B4-BE49-F238E27FC236}">
                <a16:creationId xmlns:a16="http://schemas.microsoft.com/office/drawing/2014/main" id="{BE385978-4E5C-4B0E-A783-EFA089B0C7F3}"/>
              </a:ext>
            </a:extLst>
          </p:cNvPr>
          <p:cNvSpPr txBox="1"/>
          <p:nvPr/>
        </p:nvSpPr>
        <p:spPr>
          <a:xfrm>
            <a:off x="3907738" y="1735961"/>
            <a:ext cx="1675459" cy="707886"/>
          </a:xfrm>
          <a:prstGeom prst="rect">
            <a:avLst/>
          </a:prstGeom>
          <a:noFill/>
        </p:spPr>
        <p:txBody>
          <a:bodyPr wrap="none" rtlCol="0">
            <a:spAutoFit/>
          </a:bodyPr>
          <a:lstStyle/>
          <a:p>
            <a:r>
              <a:rPr lang="en-US" sz="4000" b="1" dirty="0"/>
              <a:t>LANE 2</a:t>
            </a:r>
          </a:p>
        </p:txBody>
      </p:sp>
      <p:pic>
        <p:nvPicPr>
          <p:cNvPr id="43" name="Picture 42">
            <a:extLst>
              <a:ext uri="{FF2B5EF4-FFF2-40B4-BE49-F238E27FC236}">
                <a16:creationId xmlns:a16="http://schemas.microsoft.com/office/drawing/2014/main" id="{0ECBF68A-E49A-4551-8D18-0B15A061AB68}"/>
              </a:ext>
            </a:extLst>
          </p:cNvPr>
          <p:cNvPicPr>
            <a:picLocks noChangeAspect="1"/>
          </p:cNvPicPr>
          <p:nvPr/>
        </p:nvPicPr>
        <p:blipFill>
          <a:blip r:embed="rId5"/>
          <a:stretch>
            <a:fillRect/>
          </a:stretch>
        </p:blipFill>
        <p:spPr>
          <a:xfrm>
            <a:off x="716361" y="8449843"/>
            <a:ext cx="2328863" cy="1361024"/>
          </a:xfrm>
          <a:prstGeom prst="rect">
            <a:avLst/>
          </a:prstGeom>
        </p:spPr>
      </p:pic>
      <p:sp>
        <p:nvSpPr>
          <p:cNvPr id="44" name="TextBox 43">
            <a:extLst>
              <a:ext uri="{FF2B5EF4-FFF2-40B4-BE49-F238E27FC236}">
                <a16:creationId xmlns:a16="http://schemas.microsoft.com/office/drawing/2014/main" id="{333F5699-9160-4AB7-A2D8-F6587642149C}"/>
              </a:ext>
            </a:extLst>
          </p:cNvPr>
          <p:cNvSpPr txBox="1"/>
          <p:nvPr/>
        </p:nvSpPr>
        <p:spPr>
          <a:xfrm>
            <a:off x="2972548" y="8724970"/>
            <a:ext cx="2022810" cy="861774"/>
          </a:xfrm>
          <a:prstGeom prst="rect">
            <a:avLst/>
          </a:prstGeom>
          <a:noFill/>
        </p:spPr>
        <p:txBody>
          <a:bodyPr wrap="square" rtlCol="0">
            <a:spAutoFit/>
          </a:bodyPr>
          <a:lstStyle/>
          <a:p>
            <a:r>
              <a:rPr lang="en-US" sz="2500" b="1" dirty="0"/>
              <a:t>Warehouse vehicle</a:t>
            </a:r>
          </a:p>
        </p:txBody>
      </p:sp>
      <p:pic>
        <p:nvPicPr>
          <p:cNvPr id="45" name="Picture 44">
            <a:extLst>
              <a:ext uri="{FF2B5EF4-FFF2-40B4-BE49-F238E27FC236}">
                <a16:creationId xmlns:a16="http://schemas.microsoft.com/office/drawing/2014/main" id="{E177D540-B00F-44BC-B91D-9887601F104C}"/>
              </a:ext>
            </a:extLst>
          </p:cNvPr>
          <p:cNvPicPr>
            <a:picLocks noChangeAspect="1"/>
          </p:cNvPicPr>
          <p:nvPr/>
        </p:nvPicPr>
        <p:blipFill>
          <a:blip r:embed="rId4"/>
          <a:stretch>
            <a:fillRect/>
          </a:stretch>
        </p:blipFill>
        <p:spPr>
          <a:xfrm>
            <a:off x="5887019" y="8707029"/>
            <a:ext cx="1219195" cy="646629"/>
          </a:xfrm>
          <a:prstGeom prst="rect">
            <a:avLst/>
          </a:prstGeom>
        </p:spPr>
      </p:pic>
      <p:sp>
        <p:nvSpPr>
          <p:cNvPr id="46" name="TextBox 45">
            <a:extLst>
              <a:ext uri="{FF2B5EF4-FFF2-40B4-BE49-F238E27FC236}">
                <a16:creationId xmlns:a16="http://schemas.microsoft.com/office/drawing/2014/main" id="{C0273577-0455-4311-8D6C-B4C8A0D3DBCA}"/>
              </a:ext>
            </a:extLst>
          </p:cNvPr>
          <p:cNvSpPr txBox="1"/>
          <p:nvPr/>
        </p:nvSpPr>
        <p:spPr>
          <a:xfrm>
            <a:off x="7472045" y="8551039"/>
            <a:ext cx="1671955" cy="861774"/>
          </a:xfrm>
          <a:prstGeom prst="rect">
            <a:avLst/>
          </a:prstGeom>
          <a:noFill/>
        </p:spPr>
        <p:txBody>
          <a:bodyPr wrap="square" rtlCol="0">
            <a:spAutoFit/>
          </a:bodyPr>
          <a:lstStyle/>
          <a:p>
            <a:r>
              <a:rPr lang="en-US" sz="2500" b="1" dirty="0"/>
              <a:t>Other vehicle</a:t>
            </a:r>
          </a:p>
        </p:txBody>
      </p:sp>
      <p:pic>
        <p:nvPicPr>
          <p:cNvPr id="31" name="Picture 30">
            <a:extLst>
              <a:ext uri="{FF2B5EF4-FFF2-40B4-BE49-F238E27FC236}">
                <a16:creationId xmlns:a16="http://schemas.microsoft.com/office/drawing/2014/main" id="{23949D94-2B5C-425D-92C3-92219315F567}"/>
              </a:ext>
            </a:extLst>
          </p:cNvPr>
          <p:cNvPicPr>
            <a:picLocks noChangeAspect="1"/>
          </p:cNvPicPr>
          <p:nvPr/>
        </p:nvPicPr>
        <p:blipFill>
          <a:blip r:embed="rId5"/>
          <a:stretch>
            <a:fillRect/>
          </a:stretch>
        </p:blipFill>
        <p:spPr>
          <a:xfrm>
            <a:off x="5638800" y="5203183"/>
            <a:ext cx="2328863" cy="1361024"/>
          </a:xfrm>
          <a:prstGeom prst="rect">
            <a:avLst/>
          </a:prstGeom>
        </p:spPr>
      </p:pic>
    </p:spTree>
    <p:extLst>
      <p:ext uri="{BB962C8B-B14F-4D97-AF65-F5344CB8AC3E}">
        <p14:creationId xmlns:p14="http://schemas.microsoft.com/office/powerpoint/2010/main" val="4163565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677400" y="1384286"/>
            <a:ext cx="8458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852226" y="2326041"/>
            <a:ext cx="8130974" cy="7389459"/>
          </a:xfrm>
          <a:prstGeom prst="rect">
            <a:avLst/>
          </a:prstGeom>
        </p:spPr>
        <p:txBody>
          <a:bodyPr wrap="square" lIns="0" tIns="0" rIns="0" bIns="0" rtlCol="0" anchor="t">
            <a:spAutoFit/>
          </a:bodyPr>
          <a:lstStyle/>
          <a:p>
            <a:pPr lvl="1" algn="ctr">
              <a:lnSpc>
                <a:spcPts val="3616"/>
              </a:lnSpc>
              <a:spcBef>
                <a:spcPct val="0"/>
              </a:spcBef>
            </a:pPr>
            <a:r>
              <a:rPr lang="en-US" sz="3600" b="1" spc="-25" dirty="0">
                <a:solidFill>
                  <a:srgbClr val="0070C0"/>
                </a:solidFill>
                <a:latin typeface="Goudy Old Style" panose="02020502050305020303" pitchFamily="18" charset="0"/>
              </a:rPr>
              <a:t>Module 2, 2</a:t>
            </a:r>
            <a:r>
              <a:rPr lang="en-US" sz="3600" b="1" spc="-25" baseline="30000" dirty="0">
                <a:solidFill>
                  <a:srgbClr val="0070C0"/>
                </a:solidFill>
                <a:latin typeface="Goudy Old Style" panose="02020502050305020303" pitchFamily="18" charset="0"/>
              </a:rPr>
              <a:t>nd</a:t>
            </a:r>
            <a:r>
              <a:rPr lang="en-US" sz="3600" b="1" spc="-25" dirty="0">
                <a:solidFill>
                  <a:srgbClr val="0070C0"/>
                </a:solidFill>
                <a:latin typeface="Goudy Old Style" panose="02020502050305020303" pitchFamily="18" charset="0"/>
              </a:rPr>
              <a:t> half and Module 3 </a:t>
            </a:r>
            <a:r>
              <a:rPr lang="en-US" sz="3600" b="1" spc="-25" dirty="0">
                <a:solidFill>
                  <a:srgbClr val="000000"/>
                </a:solidFill>
                <a:latin typeface="Goudy Old Style" panose="02020502050305020303" pitchFamily="18" charset="0"/>
              </a:rPr>
              <a:t>(Reinforcement Learning)</a:t>
            </a:r>
          </a:p>
          <a:p>
            <a:pPr lvl="1" algn="ct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spc="-25" dirty="0">
                <a:solidFill>
                  <a:srgbClr val="000000"/>
                </a:solidFill>
                <a:latin typeface="Goudy Old Style" panose="02020502050305020303" pitchFamily="18" charset="0"/>
              </a:rPr>
              <a:t>Example 4:</a:t>
            </a: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Same as Example 3 with the following modification:</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The </a:t>
            </a:r>
            <a:r>
              <a:rPr lang="en-US" sz="3600" spc="-25" dirty="0">
                <a:latin typeface="Goudy Old Style" panose="02020502050305020303" pitchFamily="18" charset="0"/>
              </a:rPr>
              <a:t>autonomous system </a:t>
            </a:r>
            <a:r>
              <a:rPr lang="en-US" sz="3600" b="1" spc="-25" dirty="0">
                <a:solidFill>
                  <a:srgbClr val="0070C0"/>
                </a:solidFill>
                <a:latin typeface="Goudy Old Style" panose="02020502050305020303" pitchFamily="18" charset="0"/>
              </a:rPr>
              <a:t>DOES NOT know the probabilistic model of the uncertainty</a:t>
            </a:r>
            <a:r>
              <a:rPr lang="en-US" sz="3600" spc="-25" dirty="0">
                <a:solidFill>
                  <a:srgbClr val="000000"/>
                </a:solidFill>
                <a:latin typeface="Goudy Old Style" panose="02020502050305020303" pitchFamily="18" charset="0"/>
              </a:rPr>
              <a:t>. Hence, it is both a planning and a learning </a:t>
            </a:r>
            <a:r>
              <a:rPr lang="en-US" sz="3600" spc="-25" dirty="0">
                <a:latin typeface="Goudy Old Style" panose="02020502050305020303" pitchFamily="18" charset="0"/>
              </a:rPr>
              <a:t>problem</a:t>
            </a:r>
            <a:r>
              <a:rPr lang="en-US" sz="3600" spc="-25" dirty="0">
                <a:solidFill>
                  <a:srgbClr val="000000"/>
                </a:solidFill>
                <a:latin typeface="Goudy Old Style" panose="02020502050305020303" pitchFamily="18" charset="0"/>
              </a:rPr>
              <a:t>.</a:t>
            </a: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spc="-25" dirty="0">
                <a:solidFill>
                  <a:srgbClr val="000000"/>
                </a:solidFill>
                <a:latin typeface="Goudy Old Style" panose="02020502050305020303" pitchFamily="18" charset="0"/>
              </a:rPr>
              <a:t>Broad aspects of the solution to Example 4:</a:t>
            </a: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The broad aspects for this example is </a:t>
            </a:r>
            <a:r>
              <a:rPr lang="en-US" sz="3600" b="1" spc="-25" dirty="0">
                <a:solidFill>
                  <a:srgbClr val="0070C0"/>
                </a:solidFill>
                <a:latin typeface="Goudy Old Style" panose="02020502050305020303" pitchFamily="18" charset="0"/>
              </a:rPr>
              <a:t>same as that of Example 3</a:t>
            </a:r>
            <a:r>
              <a:rPr lang="en-US" sz="3600" spc="-25" dirty="0">
                <a:solidFill>
                  <a:srgbClr val="000000"/>
                </a:solidFill>
                <a:latin typeface="Goudy Old Style" panose="02020502050305020303" pitchFamily="18" charset="0"/>
              </a:rPr>
              <a:t> with the additional component that the autonomous system has to </a:t>
            </a:r>
            <a:r>
              <a:rPr lang="en-US" sz="3600" b="1" spc="-25" dirty="0">
                <a:solidFill>
                  <a:srgbClr val="0070C0"/>
                </a:solidFill>
                <a:latin typeface="Goudy Old Style" panose="02020502050305020303" pitchFamily="18" charset="0"/>
              </a:rPr>
              <a:t>learn </a:t>
            </a:r>
            <a:r>
              <a:rPr lang="en-US" sz="3600" spc="-25" dirty="0">
                <a:solidFill>
                  <a:srgbClr val="000000"/>
                </a:solidFill>
                <a:latin typeface="Goudy Old Style" panose="02020502050305020303" pitchFamily="18" charset="0"/>
              </a:rPr>
              <a:t>the optimal strategy.</a:t>
            </a: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47970"/>
          </a:xfrm>
          <a:prstGeom prst="rect">
            <a:avLst/>
          </a:prstGeom>
        </p:spPr>
        <p:txBody>
          <a:bodyPr wrap="square" lIns="0" tIns="0" rIns="0" bIns="0" rtlCol="0" anchor="t">
            <a:spAutoFit/>
          </a:bodyPr>
          <a:lstStyle/>
          <a:p>
            <a:pPr lvl="0" algn="ctr">
              <a:lnSpc>
                <a:spcPts val="11008"/>
              </a:lnSpc>
              <a:spcBef>
                <a:spcPct val="0"/>
              </a:spcBef>
            </a:pPr>
            <a:r>
              <a:rPr lang="en-US" sz="6000" b="1" spc="-25" dirty="0">
                <a:solidFill>
                  <a:srgbClr val="000000"/>
                </a:solidFill>
                <a:latin typeface="Goudy Old Style" panose="02020502050305020303" pitchFamily="18" charset="0"/>
              </a:rPr>
              <a:t>Overview of the modules of this course</a:t>
            </a:r>
            <a:endParaRPr lang="en-US" sz="6000" u="none" strike="noStrike" dirty="0">
              <a:solidFill>
                <a:srgbClr val="000000"/>
              </a:solidFill>
              <a:latin typeface="Repo Bold Bold"/>
            </a:endParaRPr>
          </a:p>
        </p:txBody>
      </p:sp>
      <p:cxnSp>
        <p:nvCxnSpPr>
          <p:cNvPr id="5" name="Straight Connector 4">
            <a:extLst>
              <a:ext uri="{FF2B5EF4-FFF2-40B4-BE49-F238E27FC236}">
                <a16:creationId xmlns:a16="http://schemas.microsoft.com/office/drawing/2014/main" id="{D99BCE44-EE21-4A2F-B257-4D79F051871F}"/>
              </a:ext>
            </a:extLst>
          </p:cNvPr>
          <p:cNvCxnSpPr>
            <a:cxnSpLocks/>
          </p:cNvCxnSpPr>
          <p:nvPr/>
        </p:nvCxnSpPr>
        <p:spPr>
          <a:xfrm>
            <a:off x="152400" y="6972300"/>
            <a:ext cx="92964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C31D3F-3EAE-42FB-898E-58105EBF3902}"/>
              </a:ext>
            </a:extLst>
          </p:cNvPr>
          <p:cNvCxnSpPr>
            <a:cxnSpLocks/>
          </p:cNvCxnSpPr>
          <p:nvPr/>
        </p:nvCxnSpPr>
        <p:spPr>
          <a:xfrm>
            <a:off x="152400" y="2476500"/>
            <a:ext cx="92964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AE8F36-5437-48C9-97F5-96907BFB5E10}"/>
              </a:ext>
            </a:extLst>
          </p:cNvPr>
          <p:cNvCxnSpPr>
            <a:cxnSpLocks/>
          </p:cNvCxnSpPr>
          <p:nvPr/>
        </p:nvCxnSpPr>
        <p:spPr>
          <a:xfrm>
            <a:off x="152400" y="4686300"/>
            <a:ext cx="9296400" cy="0"/>
          </a:xfrm>
          <a:prstGeom prst="line">
            <a:avLst/>
          </a:prstGeom>
          <a:ln w="254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175E8A5-B47F-4726-9B77-11DD25F56A1E}"/>
              </a:ext>
            </a:extLst>
          </p:cNvPr>
          <p:cNvPicPr>
            <a:picLocks noChangeAspect="1"/>
          </p:cNvPicPr>
          <p:nvPr/>
        </p:nvPicPr>
        <p:blipFill>
          <a:blip r:embed="rId4"/>
          <a:stretch>
            <a:fillRect/>
          </a:stretch>
        </p:blipFill>
        <p:spPr>
          <a:xfrm>
            <a:off x="5638800" y="5203183"/>
            <a:ext cx="2328863" cy="1361024"/>
          </a:xfrm>
          <a:prstGeom prst="rect">
            <a:avLst/>
          </a:prstGeom>
        </p:spPr>
      </p:pic>
      <p:pic>
        <p:nvPicPr>
          <p:cNvPr id="32" name="Picture 31">
            <a:extLst>
              <a:ext uri="{FF2B5EF4-FFF2-40B4-BE49-F238E27FC236}">
                <a16:creationId xmlns:a16="http://schemas.microsoft.com/office/drawing/2014/main" id="{FCEC1F68-18FE-48E3-84CA-B6A516F175BF}"/>
              </a:ext>
            </a:extLst>
          </p:cNvPr>
          <p:cNvPicPr>
            <a:picLocks noChangeAspect="1"/>
          </p:cNvPicPr>
          <p:nvPr/>
        </p:nvPicPr>
        <p:blipFill>
          <a:blip r:embed="rId5"/>
          <a:stretch>
            <a:fillRect/>
          </a:stretch>
        </p:blipFill>
        <p:spPr>
          <a:xfrm>
            <a:off x="4032886" y="5753100"/>
            <a:ext cx="1219195" cy="646629"/>
          </a:xfrm>
          <a:prstGeom prst="rect">
            <a:avLst/>
          </a:prstGeom>
        </p:spPr>
      </p:pic>
      <p:pic>
        <p:nvPicPr>
          <p:cNvPr id="34" name="Picture 33">
            <a:extLst>
              <a:ext uri="{FF2B5EF4-FFF2-40B4-BE49-F238E27FC236}">
                <a16:creationId xmlns:a16="http://schemas.microsoft.com/office/drawing/2014/main" id="{F4ACD934-94F6-4B71-9262-8421B1E5E8EB}"/>
              </a:ext>
            </a:extLst>
          </p:cNvPr>
          <p:cNvPicPr>
            <a:picLocks noChangeAspect="1"/>
          </p:cNvPicPr>
          <p:nvPr/>
        </p:nvPicPr>
        <p:blipFill>
          <a:blip r:embed="rId5"/>
          <a:stretch>
            <a:fillRect/>
          </a:stretch>
        </p:blipFill>
        <p:spPr>
          <a:xfrm>
            <a:off x="2699391" y="5753100"/>
            <a:ext cx="1219195" cy="646629"/>
          </a:xfrm>
          <a:prstGeom prst="rect">
            <a:avLst/>
          </a:prstGeom>
        </p:spPr>
      </p:pic>
      <p:pic>
        <p:nvPicPr>
          <p:cNvPr id="35" name="Picture 34">
            <a:extLst>
              <a:ext uri="{FF2B5EF4-FFF2-40B4-BE49-F238E27FC236}">
                <a16:creationId xmlns:a16="http://schemas.microsoft.com/office/drawing/2014/main" id="{0A474566-912C-4202-9E4E-F8FAC0D33115}"/>
              </a:ext>
            </a:extLst>
          </p:cNvPr>
          <p:cNvPicPr>
            <a:picLocks noChangeAspect="1"/>
          </p:cNvPicPr>
          <p:nvPr/>
        </p:nvPicPr>
        <p:blipFill>
          <a:blip r:embed="rId5"/>
          <a:stretch>
            <a:fillRect/>
          </a:stretch>
        </p:blipFill>
        <p:spPr>
          <a:xfrm>
            <a:off x="8016676" y="5775450"/>
            <a:ext cx="1219195" cy="646629"/>
          </a:xfrm>
          <a:prstGeom prst="rect">
            <a:avLst/>
          </a:prstGeom>
        </p:spPr>
      </p:pic>
      <p:pic>
        <p:nvPicPr>
          <p:cNvPr id="36" name="Picture 35">
            <a:extLst>
              <a:ext uri="{FF2B5EF4-FFF2-40B4-BE49-F238E27FC236}">
                <a16:creationId xmlns:a16="http://schemas.microsoft.com/office/drawing/2014/main" id="{4CABF6EC-9272-4AE9-A336-E710D7DE452B}"/>
              </a:ext>
            </a:extLst>
          </p:cNvPr>
          <p:cNvPicPr>
            <a:picLocks noChangeAspect="1"/>
          </p:cNvPicPr>
          <p:nvPr/>
        </p:nvPicPr>
        <p:blipFill>
          <a:blip r:embed="rId5"/>
          <a:stretch>
            <a:fillRect/>
          </a:stretch>
        </p:blipFill>
        <p:spPr>
          <a:xfrm>
            <a:off x="8191502" y="3136628"/>
            <a:ext cx="1219195" cy="646629"/>
          </a:xfrm>
          <a:prstGeom prst="rect">
            <a:avLst/>
          </a:prstGeom>
        </p:spPr>
      </p:pic>
      <p:pic>
        <p:nvPicPr>
          <p:cNvPr id="37" name="Picture 36">
            <a:extLst>
              <a:ext uri="{FF2B5EF4-FFF2-40B4-BE49-F238E27FC236}">
                <a16:creationId xmlns:a16="http://schemas.microsoft.com/office/drawing/2014/main" id="{C4F1D88F-B86A-4E6A-A7B9-D667852B563D}"/>
              </a:ext>
            </a:extLst>
          </p:cNvPr>
          <p:cNvPicPr>
            <a:picLocks noChangeAspect="1"/>
          </p:cNvPicPr>
          <p:nvPr/>
        </p:nvPicPr>
        <p:blipFill>
          <a:blip r:embed="rId5"/>
          <a:stretch>
            <a:fillRect/>
          </a:stretch>
        </p:blipFill>
        <p:spPr>
          <a:xfrm>
            <a:off x="3853299" y="3159128"/>
            <a:ext cx="1219195" cy="646629"/>
          </a:xfrm>
          <a:prstGeom prst="rect">
            <a:avLst/>
          </a:prstGeom>
        </p:spPr>
      </p:pic>
      <p:pic>
        <p:nvPicPr>
          <p:cNvPr id="38" name="Picture 37">
            <a:extLst>
              <a:ext uri="{FF2B5EF4-FFF2-40B4-BE49-F238E27FC236}">
                <a16:creationId xmlns:a16="http://schemas.microsoft.com/office/drawing/2014/main" id="{275DFDB9-04A1-478A-A90A-EB780115926D}"/>
              </a:ext>
            </a:extLst>
          </p:cNvPr>
          <p:cNvPicPr>
            <a:picLocks noChangeAspect="1"/>
          </p:cNvPicPr>
          <p:nvPr/>
        </p:nvPicPr>
        <p:blipFill>
          <a:blip r:embed="rId5"/>
          <a:stretch>
            <a:fillRect/>
          </a:stretch>
        </p:blipFill>
        <p:spPr>
          <a:xfrm>
            <a:off x="2166855" y="3197127"/>
            <a:ext cx="1219195" cy="646629"/>
          </a:xfrm>
          <a:prstGeom prst="rect">
            <a:avLst/>
          </a:prstGeom>
        </p:spPr>
      </p:pic>
      <p:pic>
        <p:nvPicPr>
          <p:cNvPr id="39" name="Picture 38">
            <a:extLst>
              <a:ext uri="{FF2B5EF4-FFF2-40B4-BE49-F238E27FC236}">
                <a16:creationId xmlns:a16="http://schemas.microsoft.com/office/drawing/2014/main" id="{A25579EA-57C7-48F5-81D2-150A2B194839}"/>
              </a:ext>
            </a:extLst>
          </p:cNvPr>
          <p:cNvPicPr>
            <a:picLocks noChangeAspect="1"/>
          </p:cNvPicPr>
          <p:nvPr/>
        </p:nvPicPr>
        <p:blipFill>
          <a:blip r:embed="rId5"/>
          <a:stretch>
            <a:fillRect/>
          </a:stretch>
        </p:blipFill>
        <p:spPr>
          <a:xfrm>
            <a:off x="457200" y="3159128"/>
            <a:ext cx="1219195" cy="646629"/>
          </a:xfrm>
          <a:prstGeom prst="rect">
            <a:avLst/>
          </a:prstGeom>
        </p:spPr>
      </p:pic>
      <p:pic>
        <p:nvPicPr>
          <p:cNvPr id="40" name="Picture 39">
            <a:extLst>
              <a:ext uri="{FF2B5EF4-FFF2-40B4-BE49-F238E27FC236}">
                <a16:creationId xmlns:a16="http://schemas.microsoft.com/office/drawing/2014/main" id="{10FB20EA-988E-4528-9411-18B6EC67C4B6}"/>
              </a:ext>
            </a:extLst>
          </p:cNvPr>
          <p:cNvPicPr>
            <a:picLocks noChangeAspect="1"/>
          </p:cNvPicPr>
          <p:nvPr/>
        </p:nvPicPr>
        <p:blipFill>
          <a:blip r:embed="rId5"/>
          <a:stretch>
            <a:fillRect/>
          </a:stretch>
        </p:blipFill>
        <p:spPr>
          <a:xfrm>
            <a:off x="-926341" y="5775450"/>
            <a:ext cx="1219195" cy="646629"/>
          </a:xfrm>
          <a:prstGeom prst="rect">
            <a:avLst/>
          </a:prstGeom>
        </p:spPr>
      </p:pic>
      <p:sp>
        <p:nvSpPr>
          <p:cNvPr id="41" name="TextBox 40">
            <a:extLst>
              <a:ext uri="{FF2B5EF4-FFF2-40B4-BE49-F238E27FC236}">
                <a16:creationId xmlns:a16="http://schemas.microsoft.com/office/drawing/2014/main" id="{40D253D1-0C68-464A-8F82-5EEE957E5057}"/>
              </a:ext>
            </a:extLst>
          </p:cNvPr>
          <p:cNvSpPr txBox="1"/>
          <p:nvPr/>
        </p:nvSpPr>
        <p:spPr>
          <a:xfrm>
            <a:off x="3853299" y="6894095"/>
            <a:ext cx="1675459" cy="707886"/>
          </a:xfrm>
          <a:prstGeom prst="rect">
            <a:avLst/>
          </a:prstGeom>
          <a:noFill/>
        </p:spPr>
        <p:txBody>
          <a:bodyPr wrap="none" rtlCol="0">
            <a:spAutoFit/>
          </a:bodyPr>
          <a:lstStyle/>
          <a:p>
            <a:r>
              <a:rPr lang="en-US" sz="4000" b="1" dirty="0"/>
              <a:t>LANE 1</a:t>
            </a:r>
          </a:p>
        </p:txBody>
      </p:sp>
      <p:sp>
        <p:nvSpPr>
          <p:cNvPr id="42" name="TextBox 41">
            <a:extLst>
              <a:ext uri="{FF2B5EF4-FFF2-40B4-BE49-F238E27FC236}">
                <a16:creationId xmlns:a16="http://schemas.microsoft.com/office/drawing/2014/main" id="{BE385978-4E5C-4B0E-A783-EFA089B0C7F3}"/>
              </a:ext>
            </a:extLst>
          </p:cNvPr>
          <p:cNvSpPr txBox="1"/>
          <p:nvPr/>
        </p:nvSpPr>
        <p:spPr>
          <a:xfrm>
            <a:off x="3907738" y="1735961"/>
            <a:ext cx="1675459" cy="707886"/>
          </a:xfrm>
          <a:prstGeom prst="rect">
            <a:avLst/>
          </a:prstGeom>
          <a:noFill/>
        </p:spPr>
        <p:txBody>
          <a:bodyPr wrap="none" rtlCol="0">
            <a:spAutoFit/>
          </a:bodyPr>
          <a:lstStyle/>
          <a:p>
            <a:r>
              <a:rPr lang="en-US" sz="4000" b="1" dirty="0"/>
              <a:t>LANE 2</a:t>
            </a:r>
          </a:p>
        </p:txBody>
      </p:sp>
      <p:pic>
        <p:nvPicPr>
          <p:cNvPr id="43" name="Picture 42">
            <a:extLst>
              <a:ext uri="{FF2B5EF4-FFF2-40B4-BE49-F238E27FC236}">
                <a16:creationId xmlns:a16="http://schemas.microsoft.com/office/drawing/2014/main" id="{0ECBF68A-E49A-4551-8D18-0B15A061AB68}"/>
              </a:ext>
            </a:extLst>
          </p:cNvPr>
          <p:cNvPicPr>
            <a:picLocks noChangeAspect="1"/>
          </p:cNvPicPr>
          <p:nvPr/>
        </p:nvPicPr>
        <p:blipFill>
          <a:blip r:embed="rId4"/>
          <a:stretch>
            <a:fillRect/>
          </a:stretch>
        </p:blipFill>
        <p:spPr>
          <a:xfrm>
            <a:off x="716361" y="8449843"/>
            <a:ext cx="2328863" cy="1361024"/>
          </a:xfrm>
          <a:prstGeom prst="rect">
            <a:avLst/>
          </a:prstGeom>
        </p:spPr>
      </p:pic>
      <p:sp>
        <p:nvSpPr>
          <p:cNvPr id="44" name="TextBox 43">
            <a:extLst>
              <a:ext uri="{FF2B5EF4-FFF2-40B4-BE49-F238E27FC236}">
                <a16:creationId xmlns:a16="http://schemas.microsoft.com/office/drawing/2014/main" id="{333F5699-9160-4AB7-A2D8-F6587642149C}"/>
              </a:ext>
            </a:extLst>
          </p:cNvPr>
          <p:cNvSpPr txBox="1"/>
          <p:nvPr/>
        </p:nvSpPr>
        <p:spPr>
          <a:xfrm>
            <a:off x="2972548" y="8724970"/>
            <a:ext cx="2022810" cy="861774"/>
          </a:xfrm>
          <a:prstGeom prst="rect">
            <a:avLst/>
          </a:prstGeom>
          <a:noFill/>
        </p:spPr>
        <p:txBody>
          <a:bodyPr wrap="square" rtlCol="0">
            <a:spAutoFit/>
          </a:bodyPr>
          <a:lstStyle/>
          <a:p>
            <a:r>
              <a:rPr lang="en-US" sz="2500" b="1" dirty="0"/>
              <a:t>Warehouse vehicle</a:t>
            </a:r>
          </a:p>
        </p:txBody>
      </p:sp>
      <p:pic>
        <p:nvPicPr>
          <p:cNvPr id="45" name="Picture 44">
            <a:extLst>
              <a:ext uri="{FF2B5EF4-FFF2-40B4-BE49-F238E27FC236}">
                <a16:creationId xmlns:a16="http://schemas.microsoft.com/office/drawing/2014/main" id="{E177D540-B00F-44BC-B91D-9887601F104C}"/>
              </a:ext>
            </a:extLst>
          </p:cNvPr>
          <p:cNvPicPr>
            <a:picLocks noChangeAspect="1"/>
          </p:cNvPicPr>
          <p:nvPr/>
        </p:nvPicPr>
        <p:blipFill>
          <a:blip r:embed="rId5"/>
          <a:stretch>
            <a:fillRect/>
          </a:stretch>
        </p:blipFill>
        <p:spPr>
          <a:xfrm>
            <a:off x="5887019" y="8707029"/>
            <a:ext cx="1219195" cy="646629"/>
          </a:xfrm>
          <a:prstGeom prst="rect">
            <a:avLst/>
          </a:prstGeom>
        </p:spPr>
      </p:pic>
      <p:sp>
        <p:nvSpPr>
          <p:cNvPr id="46" name="TextBox 45">
            <a:extLst>
              <a:ext uri="{FF2B5EF4-FFF2-40B4-BE49-F238E27FC236}">
                <a16:creationId xmlns:a16="http://schemas.microsoft.com/office/drawing/2014/main" id="{C0273577-0455-4311-8D6C-B4C8A0D3DBCA}"/>
              </a:ext>
            </a:extLst>
          </p:cNvPr>
          <p:cNvSpPr txBox="1"/>
          <p:nvPr/>
        </p:nvSpPr>
        <p:spPr>
          <a:xfrm>
            <a:off x="7472045" y="8551039"/>
            <a:ext cx="1671955" cy="861774"/>
          </a:xfrm>
          <a:prstGeom prst="rect">
            <a:avLst/>
          </a:prstGeom>
          <a:noFill/>
        </p:spPr>
        <p:txBody>
          <a:bodyPr wrap="square" rtlCol="0">
            <a:spAutoFit/>
          </a:bodyPr>
          <a:lstStyle/>
          <a:p>
            <a:r>
              <a:rPr lang="en-US" sz="2500" b="1" dirty="0"/>
              <a:t>Other vehicle</a:t>
            </a:r>
          </a:p>
        </p:txBody>
      </p:sp>
      <p:sp>
        <p:nvSpPr>
          <p:cNvPr id="28" name="Arrow: Right 27">
            <a:extLst>
              <a:ext uri="{FF2B5EF4-FFF2-40B4-BE49-F238E27FC236}">
                <a16:creationId xmlns:a16="http://schemas.microsoft.com/office/drawing/2014/main" id="{DE5A44C6-8598-47F6-92F4-EE115D08E0E9}"/>
              </a:ext>
            </a:extLst>
          </p:cNvPr>
          <p:cNvSpPr/>
          <p:nvPr/>
        </p:nvSpPr>
        <p:spPr>
          <a:xfrm>
            <a:off x="9890329" y="2095500"/>
            <a:ext cx="1205861" cy="753528"/>
          </a:xfrm>
          <a:prstGeom prst="rightArrow">
            <a:avLst/>
          </a:prstGeom>
          <a:solidFill>
            <a:srgbClr val="FF0000">
              <a:alpha val="3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7905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677400" y="1384286"/>
            <a:ext cx="8458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829800" y="2326041"/>
            <a:ext cx="8227227" cy="4619213"/>
          </a:xfrm>
          <a:prstGeom prst="rect">
            <a:avLst/>
          </a:prstGeom>
        </p:spPr>
        <p:txBody>
          <a:bodyPr wrap="square" lIns="0" tIns="0" rIns="0" bIns="0" rtlCol="0" anchor="t">
            <a:spAutoFit/>
          </a:bodyPr>
          <a:lstStyle/>
          <a:p>
            <a:pPr algn="ctr">
              <a:lnSpc>
                <a:spcPts val="3616"/>
              </a:lnSpc>
              <a:spcBef>
                <a:spcPct val="0"/>
              </a:spcBef>
            </a:pPr>
            <a:r>
              <a:rPr lang="en-US" sz="3600" b="1" spc="-25" dirty="0">
                <a:solidFill>
                  <a:srgbClr val="0070C0"/>
                </a:solidFill>
                <a:latin typeface="Goudy Old Style" panose="02020502050305020303" pitchFamily="18" charset="0"/>
              </a:rPr>
              <a:t>Module 4</a:t>
            </a:r>
            <a:r>
              <a:rPr lang="en-US" sz="3600" b="1" spc="-25" dirty="0">
                <a:solidFill>
                  <a:srgbClr val="000000"/>
                </a:solidFill>
                <a:latin typeface="Goudy Old Style" panose="02020502050305020303" pitchFamily="18" charset="0"/>
              </a:rPr>
              <a:t> (Deep Reinforcement Learning)</a:t>
            </a: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spc="-25" dirty="0">
                <a:solidFill>
                  <a:srgbClr val="000000"/>
                </a:solidFill>
                <a:latin typeface="Goudy Old Style" panose="02020502050305020303" pitchFamily="18" charset="0"/>
              </a:rPr>
              <a:t>Example 4:</a:t>
            </a: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NOTE: We are dealing with Example 4 (same as before and without any change).</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 As mentioned while discussing Example 3, the warehouse vehicle knows the states of all the cars in the road through GPA and VANET.</a:t>
            </a:r>
            <a:endParaRPr lang="en-US" sz="3600" b="1" spc="-25" dirty="0">
              <a:solidFill>
                <a:srgbClr val="000000"/>
              </a:solidFill>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47970"/>
          </a:xfrm>
          <a:prstGeom prst="rect">
            <a:avLst/>
          </a:prstGeom>
        </p:spPr>
        <p:txBody>
          <a:bodyPr wrap="square" lIns="0" tIns="0" rIns="0" bIns="0" rtlCol="0" anchor="t">
            <a:spAutoFit/>
          </a:bodyPr>
          <a:lstStyle/>
          <a:p>
            <a:pPr lvl="0" algn="ctr">
              <a:lnSpc>
                <a:spcPts val="11008"/>
              </a:lnSpc>
              <a:spcBef>
                <a:spcPct val="0"/>
              </a:spcBef>
            </a:pPr>
            <a:r>
              <a:rPr lang="en-US" sz="6000" b="1" spc="-25" dirty="0">
                <a:solidFill>
                  <a:srgbClr val="000000"/>
                </a:solidFill>
                <a:latin typeface="Goudy Old Style" panose="02020502050305020303" pitchFamily="18" charset="0"/>
              </a:rPr>
              <a:t>Overview of the modules of this course</a:t>
            </a:r>
            <a:endParaRPr lang="en-US" sz="6000" u="none" strike="noStrike" dirty="0">
              <a:solidFill>
                <a:srgbClr val="000000"/>
              </a:solidFill>
              <a:latin typeface="Repo Bold Bold"/>
            </a:endParaRPr>
          </a:p>
        </p:txBody>
      </p:sp>
      <p:cxnSp>
        <p:nvCxnSpPr>
          <p:cNvPr id="5" name="Straight Connector 4">
            <a:extLst>
              <a:ext uri="{FF2B5EF4-FFF2-40B4-BE49-F238E27FC236}">
                <a16:creationId xmlns:a16="http://schemas.microsoft.com/office/drawing/2014/main" id="{D99BCE44-EE21-4A2F-B257-4D79F051871F}"/>
              </a:ext>
            </a:extLst>
          </p:cNvPr>
          <p:cNvCxnSpPr>
            <a:cxnSpLocks/>
          </p:cNvCxnSpPr>
          <p:nvPr/>
        </p:nvCxnSpPr>
        <p:spPr>
          <a:xfrm>
            <a:off x="152400" y="6972300"/>
            <a:ext cx="92964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C31D3F-3EAE-42FB-898E-58105EBF3902}"/>
              </a:ext>
            </a:extLst>
          </p:cNvPr>
          <p:cNvCxnSpPr>
            <a:cxnSpLocks/>
          </p:cNvCxnSpPr>
          <p:nvPr/>
        </p:nvCxnSpPr>
        <p:spPr>
          <a:xfrm>
            <a:off x="152400" y="2476500"/>
            <a:ext cx="92964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AE8F36-5437-48C9-97F5-96907BFB5E10}"/>
              </a:ext>
            </a:extLst>
          </p:cNvPr>
          <p:cNvCxnSpPr>
            <a:cxnSpLocks/>
          </p:cNvCxnSpPr>
          <p:nvPr/>
        </p:nvCxnSpPr>
        <p:spPr>
          <a:xfrm>
            <a:off x="152400" y="4686300"/>
            <a:ext cx="9296400" cy="0"/>
          </a:xfrm>
          <a:prstGeom prst="line">
            <a:avLst/>
          </a:prstGeom>
          <a:ln w="254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175E8A5-B47F-4726-9B77-11DD25F56A1E}"/>
              </a:ext>
            </a:extLst>
          </p:cNvPr>
          <p:cNvPicPr>
            <a:picLocks noChangeAspect="1"/>
          </p:cNvPicPr>
          <p:nvPr/>
        </p:nvPicPr>
        <p:blipFill>
          <a:blip r:embed="rId4"/>
          <a:stretch>
            <a:fillRect/>
          </a:stretch>
        </p:blipFill>
        <p:spPr>
          <a:xfrm>
            <a:off x="5638800" y="5203183"/>
            <a:ext cx="2328863" cy="1361024"/>
          </a:xfrm>
          <a:prstGeom prst="rect">
            <a:avLst/>
          </a:prstGeom>
        </p:spPr>
      </p:pic>
      <p:pic>
        <p:nvPicPr>
          <p:cNvPr id="32" name="Picture 31">
            <a:extLst>
              <a:ext uri="{FF2B5EF4-FFF2-40B4-BE49-F238E27FC236}">
                <a16:creationId xmlns:a16="http://schemas.microsoft.com/office/drawing/2014/main" id="{FCEC1F68-18FE-48E3-84CA-B6A516F175BF}"/>
              </a:ext>
            </a:extLst>
          </p:cNvPr>
          <p:cNvPicPr>
            <a:picLocks noChangeAspect="1"/>
          </p:cNvPicPr>
          <p:nvPr/>
        </p:nvPicPr>
        <p:blipFill>
          <a:blip r:embed="rId5"/>
          <a:stretch>
            <a:fillRect/>
          </a:stretch>
        </p:blipFill>
        <p:spPr>
          <a:xfrm>
            <a:off x="4032886" y="5753100"/>
            <a:ext cx="1219195" cy="646629"/>
          </a:xfrm>
          <a:prstGeom prst="rect">
            <a:avLst/>
          </a:prstGeom>
        </p:spPr>
      </p:pic>
      <p:pic>
        <p:nvPicPr>
          <p:cNvPr id="34" name="Picture 33">
            <a:extLst>
              <a:ext uri="{FF2B5EF4-FFF2-40B4-BE49-F238E27FC236}">
                <a16:creationId xmlns:a16="http://schemas.microsoft.com/office/drawing/2014/main" id="{F4ACD934-94F6-4B71-9262-8421B1E5E8EB}"/>
              </a:ext>
            </a:extLst>
          </p:cNvPr>
          <p:cNvPicPr>
            <a:picLocks noChangeAspect="1"/>
          </p:cNvPicPr>
          <p:nvPr/>
        </p:nvPicPr>
        <p:blipFill>
          <a:blip r:embed="rId5"/>
          <a:stretch>
            <a:fillRect/>
          </a:stretch>
        </p:blipFill>
        <p:spPr>
          <a:xfrm>
            <a:off x="2699391" y="5753100"/>
            <a:ext cx="1219195" cy="646629"/>
          </a:xfrm>
          <a:prstGeom prst="rect">
            <a:avLst/>
          </a:prstGeom>
        </p:spPr>
      </p:pic>
      <p:pic>
        <p:nvPicPr>
          <p:cNvPr id="35" name="Picture 34">
            <a:extLst>
              <a:ext uri="{FF2B5EF4-FFF2-40B4-BE49-F238E27FC236}">
                <a16:creationId xmlns:a16="http://schemas.microsoft.com/office/drawing/2014/main" id="{0A474566-912C-4202-9E4E-F8FAC0D33115}"/>
              </a:ext>
            </a:extLst>
          </p:cNvPr>
          <p:cNvPicPr>
            <a:picLocks noChangeAspect="1"/>
          </p:cNvPicPr>
          <p:nvPr/>
        </p:nvPicPr>
        <p:blipFill>
          <a:blip r:embed="rId5"/>
          <a:stretch>
            <a:fillRect/>
          </a:stretch>
        </p:blipFill>
        <p:spPr>
          <a:xfrm>
            <a:off x="8016676" y="5775450"/>
            <a:ext cx="1219195" cy="646629"/>
          </a:xfrm>
          <a:prstGeom prst="rect">
            <a:avLst/>
          </a:prstGeom>
        </p:spPr>
      </p:pic>
      <p:pic>
        <p:nvPicPr>
          <p:cNvPr id="36" name="Picture 35">
            <a:extLst>
              <a:ext uri="{FF2B5EF4-FFF2-40B4-BE49-F238E27FC236}">
                <a16:creationId xmlns:a16="http://schemas.microsoft.com/office/drawing/2014/main" id="{4CABF6EC-9272-4AE9-A336-E710D7DE452B}"/>
              </a:ext>
            </a:extLst>
          </p:cNvPr>
          <p:cNvPicPr>
            <a:picLocks noChangeAspect="1"/>
          </p:cNvPicPr>
          <p:nvPr/>
        </p:nvPicPr>
        <p:blipFill>
          <a:blip r:embed="rId5"/>
          <a:stretch>
            <a:fillRect/>
          </a:stretch>
        </p:blipFill>
        <p:spPr>
          <a:xfrm>
            <a:off x="8191502" y="3136628"/>
            <a:ext cx="1219195" cy="646629"/>
          </a:xfrm>
          <a:prstGeom prst="rect">
            <a:avLst/>
          </a:prstGeom>
        </p:spPr>
      </p:pic>
      <p:pic>
        <p:nvPicPr>
          <p:cNvPr id="37" name="Picture 36">
            <a:extLst>
              <a:ext uri="{FF2B5EF4-FFF2-40B4-BE49-F238E27FC236}">
                <a16:creationId xmlns:a16="http://schemas.microsoft.com/office/drawing/2014/main" id="{C4F1D88F-B86A-4E6A-A7B9-D667852B563D}"/>
              </a:ext>
            </a:extLst>
          </p:cNvPr>
          <p:cNvPicPr>
            <a:picLocks noChangeAspect="1"/>
          </p:cNvPicPr>
          <p:nvPr/>
        </p:nvPicPr>
        <p:blipFill>
          <a:blip r:embed="rId5"/>
          <a:stretch>
            <a:fillRect/>
          </a:stretch>
        </p:blipFill>
        <p:spPr>
          <a:xfrm>
            <a:off x="3853299" y="3159128"/>
            <a:ext cx="1219195" cy="646629"/>
          </a:xfrm>
          <a:prstGeom prst="rect">
            <a:avLst/>
          </a:prstGeom>
        </p:spPr>
      </p:pic>
      <p:pic>
        <p:nvPicPr>
          <p:cNvPr id="38" name="Picture 37">
            <a:extLst>
              <a:ext uri="{FF2B5EF4-FFF2-40B4-BE49-F238E27FC236}">
                <a16:creationId xmlns:a16="http://schemas.microsoft.com/office/drawing/2014/main" id="{275DFDB9-04A1-478A-A90A-EB780115926D}"/>
              </a:ext>
            </a:extLst>
          </p:cNvPr>
          <p:cNvPicPr>
            <a:picLocks noChangeAspect="1"/>
          </p:cNvPicPr>
          <p:nvPr/>
        </p:nvPicPr>
        <p:blipFill>
          <a:blip r:embed="rId5"/>
          <a:stretch>
            <a:fillRect/>
          </a:stretch>
        </p:blipFill>
        <p:spPr>
          <a:xfrm>
            <a:off x="2166855" y="3197127"/>
            <a:ext cx="1219195" cy="646629"/>
          </a:xfrm>
          <a:prstGeom prst="rect">
            <a:avLst/>
          </a:prstGeom>
        </p:spPr>
      </p:pic>
      <p:pic>
        <p:nvPicPr>
          <p:cNvPr id="39" name="Picture 38">
            <a:extLst>
              <a:ext uri="{FF2B5EF4-FFF2-40B4-BE49-F238E27FC236}">
                <a16:creationId xmlns:a16="http://schemas.microsoft.com/office/drawing/2014/main" id="{A25579EA-57C7-48F5-81D2-150A2B194839}"/>
              </a:ext>
            </a:extLst>
          </p:cNvPr>
          <p:cNvPicPr>
            <a:picLocks noChangeAspect="1"/>
          </p:cNvPicPr>
          <p:nvPr/>
        </p:nvPicPr>
        <p:blipFill>
          <a:blip r:embed="rId5"/>
          <a:stretch>
            <a:fillRect/>
          </a:stretch>
        </p:blipFill>
        <p:spPr>
          <a:xfrm>
            <a:off x="457200" y="3159128"/>
            <a:ext cx="1219195" cy="646629"/>
          </a:xfrm>
          <a:prstGeom prst="rect">
            <a:avLst/>
          </a:prstGeom>
        </p:spPr>
      </p:pic>
      <p:pic>
        <p:nvPicPr>
          <p:cNvPr id="40" name="Picture 39">
            <a:extLst>
              <a:ext uri="{FF2B5EF4-FFF2-40B4-BE49-F238E27FC236}">
                <a16:creationId xmlns:a16="http://schemas.microsoft.com/office/drawing/2014/main" id="{10FB20EA-988E-4528-9411-18B6EC67C4B6}"/>
              </a:ext>
            </a:extLst>
          </p:cNvPr>
          <p:cNvPicPr>
            <a:picLocks noChangeAspect="1"/>
          </p:cNvPicPr>
          <p:nvPr/>
        </p:nvPicPr>
        <p:blipFill>
          <a:blip r:embed="rId5"/>
          <a:stretch>
            <a:fillRect/>
          </a:stretch>
        </p:blipFill>
        <p:spPr>
          <a:xfrm>
            <a:off x="-926341" y="5775450"/>
            <a:ext cx="1219195" cy="646629"/>
          </a:xfrm>
          <a:prstGeom prst="rect">
            <a:avLst/>
          </a:prstGeom>
        </p:spPr>
      </p:pic>
      <p:sp>
        <p:nvSpPr>
          <p:cNvPr id="41" name="TextBox 40">
            <a:extLst>
              <a:ext uri="{FF2B5EF4-FFF2-40B4-BE49-F238E27FC236}">
                <a16:creationId xmlns:a16="http://schemas.microsoft.com/office/drawing/2014/main" id="{40D253D1-0C68-464A-8F82-5EEE957E5057}"/>
              </a:ext>
            </a:extLst>
          </p:cNvPr>
          <p:cNvSpPr txBox="1"/>
          <p:nvPr/>
        </p:nvSpPr>
        <p:spPr>
          <a:xfrm>
            <a:off x="3853299" y="6894095"/>
            <a:ext cx="1675459" cy="707886"/>
          </a:xfrm>
          <a:prstGeom prst="rect">
            <a:avLst/>
          </a:prstGeom>
          <a:noFill/>
        </p:spPr>
        <p:txBody>
          <a:bodyPr wrap="none" rtlCol="0">
            <a:spAutoFit/>
          </a:bodyPr>
          <a:lstStyle/>
          <a:p>
            <a:r>
              <a:rPr lang="en-US" sz="4000" b="1" dirty="0"/>
              <a:t>LANE 1</a:t>
            </a:r>
          </a:p>
        </p:txBody>
      </p:sp>
      <p:sp>
        <p:nvSpPr>
          <p:cNvPr id="42" name="TextBox 41">
            <a:extLst>
              <a:ext uri="{FF2B5EF4-FFF2-40B4-BE49-F238E27FC236}">
                <a16:creationId xmlns:a16="http://schemas.microsoft.com/office/drawing/2014/main" id="{BE385978-4E5C-4B0E-A783-EFA089B0C7F3}"/>
              </a:ext>
            </a:extLst>
          </p:cNvPr>
          <p:cNvSpPr txBox="1"/>
          <p:nvPr/>
        </p:nvSpPr>
        <p:spPr>
          <a:xfrm>
            <a:off x="3907738" y="1735961"/>
            <a:ext cx="1675459" cy="707886"/>
          </a:xfrm>
          <a:prstGeom prst="rect">
            <a:avLst/>
          </a:prstGeom>
          <a:noFill/>
        </p:spPr>
        <p:txBody>
          <a:bodyPr wrap="none" rtlCol="0">
            <a:spAutoFit/>
          </a:bodyPr>
          <a:lstStyle/>
          <a:p>
            <a:r>
              <a:rPr lang="en-US" sz="4000" b="1" dirty="0"/>
              <a:t>LANE 2</a:t>
            </a:r>
          </a:p>
        </p:txBody>
      </p:sp>
      <p:pic>
        <p:nvPicPr>
          <p:cNvPr id="43" name="Picture 42">
            <a:extLst>
              <a:ext uri="{FF2B5EF4-FFF2-40B4-BE49-F238E27FC236}">
                <a16:creationId xmlns:a16="http://schemas.microsoft.com/office/drawing/2014/main" id="{0ECBF68A-E49A-4551-8D18-0B15A061AB68}"/>
              </a:ext>
            </a:extLst>
          </p:cNvPr>
          <p:cNvPicPr>
            <a:picLocks noChangeAspect="1"/>
          </p:cNvPicPr>
          <p:nvPr/>
        </p:nvPicPr>
        <p:blipFill>
          <a:blip r:embed="rId4"/>
          <a:stretch>
            <a:fillRect/>
          </a:stretch>
        </p:blipFill>
        <p:spPr>
          <a:xfrm>
            <a:off x="716361" y="8449843"/>
            <a:ext cx="2328863" cy="1361024"/>
          </a:xfrm>
          <a:prstGeom prst="rect">
            <a:avLst/>
          </a:prstGeom>
        </p:spPr>
      </p:pic>
      <p:sp>
        <p:nvSpPr>
          <p:cNvPr id="44" name="TextBox 43">
            <a:extLst>
              <a:ext uri="{FF2B5EF4-FFF2-40B4-BE49-F238E27FC236}">
                <a16:creationId xmlns:a16="http://schemas.microsoft.com/office/drawing/2014/main" id="{333F5699-9160-4AB7-A2D8-F6587642149C}"/>
              </a:ext>
            </a:extLst>
          </p:cNvPr>
          <p:cNvSpPr txBox="1"/>
          <p:nvPr/>
        </p:nvSpPr>
        <p:spPr>
          <a:xfrm>
            <a:off x="2972548" y="8724970"/>
            <a:ext cx="2022810" cy="861774"/>
          </a:xfrm>
          <a:prstGeom prst="rect">
            <a:avLst/>
          </a:prstGeom>
          <a:noFill/>
        </p:spPr>
        <p:txBody>
          <a:bodyPr wrap="square" rtlCol="0">
            <a:spAutoFit/>
          </a:bodyPr>
          <a:lstStyle/>
          <a:p>
            <a:r>
              <a:rPr lang="en-US" sz="2500" b="1" dirty="0"/>
              <a:t>Warehouse vehicle</a:t>
            </a:r>
          </a:p>
        </p:txBody>
      </p:sp>
      <p:pic>
        <p:nvPicPr>
          <p:cNvPr id="45" name="Picture 44">
            <a:extLst>
              <a:ext uri="{FF2B5EF4-FFF2-40B4-BE49-F238E27FC236}">
                <a16:creationId xmlns:a16="http://schemas.microsoft.com/office/drawing/2014/main" id="{E177D540-B00F-44BC-B91D-9887601F104C}"/>
              </a:ext>
            </a:extLst>
          </p:cNvPr>
          <p:cNvPicPr>
            <a:picLocks noChangeAspect="1"/>
          </p:cNvPicPr>
          <p:nvPr/>
        </p:nvPicPr>
        <p:blipFill>
          <a:blip r:embed="rId5"/>
          <a:stretch>
            <a:fillRect/>
          </a:stretch>
        </p:blipFill>
        <p:spPr>
          <a:xfrm>
            <a:off x="5887019" y="8707029"/>
            <a:ext cx="1219195" cy="646629"/>
          </a:xfrm>
          <a:prstGeom prst="rect">
            <a:avLst/>
          </a:prstGeom>
        </p:spPr>
      </p:pic>
      <p:sp>
        <p:nvSpPr>
          <p:cNvPr id="46" name="TextBox 45">
            <a:extLst>
              <a:ext uri="{FF2B5EF4-FFF2-40B4-BE49-F238E27FC236}">
                <a16:creationId xmlns:a16="http://schemas.microsoft.com/office/drawing/2014/main" id="{C0273577-0455-4311-8D6C-B4C8A0D3DBCA}"/>
              </a:ext>
            </a:extLst>
          </p:cNvPr>
          <p:cNvSpPr txBox="1"/>
          <p:nvPr/>
        </p:nvSpPr>
        <p:spPr>
          <a:xfrm>
            <a:off x="7472045" y="8551039"/>
            <a:ext cx="1671955" cy="861774"/>
          </a:xfrm>
          <a:prstGeom prst="rect">
            <a:avLst/>
          </a:prstGeom>
          <a:noFill/>
        </p:spPr>
        <p:txBody>
          <a:bodyPr wrap="square" rtlCol="0">
            <a:spAutoFit/>
          </a:bodyPr>
          <a:lstStyle/>
          <a:p>
            <a:r>
              <a:rPr lang="en-US" sz="2500" b="1" dirty="0"/>
              <a:t>Other vehicle</a:t>
            </a:r>
          </a:p>
        </p:txBody>
      </p:sp>
      <p:sp>
        <p:nvSpPr>
          <p:cNvPr id="28" name="Arrow: Right 27">
            <a:extLst>
              <a:ext uri="{FF2B5EF4-FFF2-40B4-BE49-F238E27FC236}">
                <a16:creationId xmlns:a16="http://schemas.microsoft.com/office/drawing/2014/main" id="{C6DEF041-F11A-4D6D-A781-9056432DA2BB}"/>
              </a:ext>
            </a:extLst>
          </p:cNvPr>
          <p:cNvSpPr/>
          <p:nvPr/>
        </p:nvSpPr>
        <p:spPr>
          <a:xfrm rot="2447980">
            <a:off x="10555605" y="1446985"/>
            <a:ext cx="1205861" cy="897131"/>
          </a:xfrm>
          <a:prstGeom prst="rightArrow">
            <a:avLst>
              <a:gd name="adj1" fmla="val 50000"/>
              <a:gd name="adj2" fmla="val 50000"/>
            </a:avLst>
          </a:prstGeom>
          <a:solidFill>
            <a:srgbClr val="FF0000">
              <a:alpha val="3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3551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677400" y="1384286"/>
            <a:ext cx="8458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829800" y="2326041"/>
            <a:ext cx="8227227" cy="7849841"/>
          </a:xfrm>
          <a:prstGeom prst="rect">
            <a:avLst/>
          </a:prstGeom>
        </p:spPr>
        <p:txBody>
          <a:bodyPr wrap="square" lIns="0" tIns="0" rIns="0" bIns="0" rtlCol="0" anchor="t">
            <a:spAutoFit/>
          </a:bodyPr>
          <a:lstStyle/>
          <a:p>
            <a:pPr algn="ctr">
              <a:lnSpc>
                <a:spcPts val="3616"/>
              </a:lnSpc>
              <a:spcBef>
                <a:spcPct val="0"/>
              </a:spcBef>
            </a:pPr>
            <a:r>
              <a:rPr lang="en-US" sz="3600" b="1" spc="-25" dirty="0">
                <a:solidFill>
                  <a:srgbClr val="0070C0"/>
                </a:solidFill>
                <a:latin typeface="Goudy Old Style" panose="02020502050305020303" pitchFamily="18" charset="0"/>
              </a:rPr>
              <a:t>Module 4</a:t>
            </a:r>
            <a:r>
              <a:rPr lang="en-US" sz="3600" b="1" spc="-25" dirty="0">
                <a:solidFill>
                  <a:srgbClr val="000000"/>
                </a:solidFill>
                <a:latin typeface="Goudy Old Style" panose="02020502050305020303" pitchFamily="18" charset="0"/>
              </a:rPr>
              <a:t> (Deep Reinforcement Learning)</a:t>
            </a: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spc="-25" dirty="0">
                <a:solidFill>
                  <a:srgbClr val="000000"/>
                </a:solidFill>
                <a:latin typeface="Goudy Old Style" panose="02020502050305020303" pitchFamily="18" charset="0"/>
              </a:rPr>
              <a:t>Example 4:</a:t>
            </a:r>
          </a:p>
          <a:p>
            <a:pPr marL="571500" indent="-571500">
              <a:lnSpc>
                <a:spcPts val="3616"/>
              </a:lnSpc>
              <a:spcBef>
                <a:spcPct val="0"/>
              </a:spcBef>
              <a:buFont typeface="Wingdings" panose="05000000000000000000" pitchFamily="2" charset="2"/>
              <a:buChar char="Ø"/>
            </a:pPr>
            <a:r>
              <a:rPr lang="en-US" sz="3600" b="1" spc="-25" dirty="0">
                <a:solidFill>
                  <a:srgbClr val="000000"/>
                </a:solidFill>
                <a:latin typeface="Goudy Old Style" panose="02020502050305020303" pitchFamily="18" charset="0"/>
              </a:rPr>
              <a:t>Question: How many car’s states does the warehouse vehicle have to know in order to make a “sufficiently good” decision?</a:t>
            </a:r>
          </a:p>
          <a:p>
            <a:pPr marL="571500" indent="-571500">
              <a:lnSpc>
                <a:spcPts val="3616"/>
              </a:lnSpc>
              <a:spcBef>
                <a:spcPct val="0"/>
              </a:spcBef>
              <a:buFont typeface="Wingdings" panose="05000000000000000000" pitchFamily="2" charset="2"/>
              <a:buChar char="Ø"/>
            </a:pPr>
            <a:endParaRPr lang="en-US" sz="3600" b="1"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endParaRPr lang="en-US" sz="3600" b="1"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endParaRPr lang="en-US" sz="3600" b="1"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This question is important because while the state of a car that is 5 kms ahead may </a:t>
            </a:r>
            <a:r>
              <a:rPr lang="en-US" sz="3600" b="1" spc="-25" dirty="0">
                <a:solidFill>
                  <a:srgbClr val="0070C0"/>
                </a:solidFill>
                <a:latin typeface="Goudy Old Style" panose="02020502050305020303" pitchFamily="18" charset="0"/>
              </a:rPr>
              <a:t>improve the decision a very little bit</a:t>
            </a:r>
            <a:r>
              <a:rPr lang="en-US" sz="3600" spc="-25" dirty="0">
                <a:solidFill>
                  <a:srgbClr val="000000"/>
                </a:solidFill>
                <a:latin typeface="Goudy Old Style" panose="02020502050305020303" pitchFamily="18" charset="0"/>
              </a:rPr>
              <a:t>, it will definitely </a:t>
            </a:r>
            <a:r>
              <a:rPr lang="en-US" sz="3600" b="1" spc="-25" dirty="0">
                <a:solidFill>
                  <a:srgbClr val="0070C0"/>
                </a:solidFill>
                <a:latin typeface="Goudy Old Style" panose="02020502050305020303" pitchFamily="18" charset="0"/>
              </a:rPr>
              <a:t>increase the computational complexity by a significant amount </a:t>
            </a:r>
            <a:r>
              <a:rPr lang="en-US" sz="3600" spc="-25" dirty="0">
                <a:solidFill>
                  <a:srgbClr val="000000"/>
                </a:solidFill>
                <a:latin typeface="Goudy Old Style" panose="02020502050305020303" pitchFamily="18" charset="0"/>
              </a:rPr>
              <a:t>if the warehouse vehicle has to consider the state of all the cars in 5 kms radius.</a:t>
            </a:r>
          </a:p>
          <a:p>
            <a:pPr marL="571500" indent="-571500">
              <a:lnSpc>
                <a:spcPts val="3616"/>
              </a:lnSpc>
              <a:spcBef>
                <a:spcPct val="0"/>
              </a:spcBef>
              <a:buFont typeface="Wingdings" panose="05000000000000000000" pitchFamily="2" charset="2"/>
              <a:buChar char="Ø"/>
            </a:pPr>
            <a:endParaRPr lang="en-US" sz="3600" b="1" spc="-25" dirty="0">
              <a:solidFill>
                <a:srgbClr val="000000"/>
              </a:solidFill>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47970"/>
          </a:xfrm>
          <a:prstGeom prst="rect">
            <a:avLst/>
          </a:prstGeom>
        </p:spPr>
        <p:txBody>
          <a:bodyPr wrap="square" lIns="0" tIns="0" rIns="0" bIns="0" rtlCol="0" anchor="t">
            <a:spAutoFit/>
          </a:bodyPr>
          <a:lstStyle/>
          <a:p>
            <a:pPr lvl="0" algn="ctr">
              <a:lnSpc>
                <a:spcPts val="11008"/>
              </a:lnSpc>
              <a:spcBef>
                <a:spcPct val="0"/>
              </a:spcBef>
            </a:pPr>
            <a:r>
              <a:rPr lang="en-US" sz="6000" b="1" spc="-25" dirty="0">
                <a:solidFill>
                  <a:srgbClr val="000000"/>
                </a:solidFill>
                <a:latin typeface="Goudy Old Style" panose="02020502050305020303" pitchFamily="18" charset="0"/>
              </a:rPr>
              <a:t>Overview of the modules of this course</a:t>
            </a:r>
            <a:endParaRPr lang="en-US" sz="6000" u="none" strike="noStrike" dirty="0">
              <a:solidFill>
                <a:srgbClr val="000000"/>
              </a:solidFill>
              <a:latin typeface="Repo Bold Bold"/>
            </a:endParaRPr>
          </a:p>
        </p:txBody>
      </p:sp>
      <p:cxnSp>
        <p:nvCxnSpPr>
          <p:cNvPr id="5" name="Straight Connector 4">
            <a:extLst>
              <a:ext uri="{FF2B5EF4-FFF2-40B4-BE49-F238E27FC236}">
                <a16:creationId xmlns:a16="http://schemas.microsoft.com/office/drawing/2014/main" id="{D99BCE44-EE21-4A2F-B257-4D79F051871F}"/>
              </a:ext>
            </a:extLst>
          </p:cNvPr>
          <p:cNvCxnSpPr>
            <a:cxnSpLocks/>
          </p:cNvCxnSpPr>
          <p:nvPr/>
        </p:nvCxnSpPr>
        <p:spPr>
          <a:xfrm>
            <a:off x="152400" y="6972300"/>
            <a:ext cx="92964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C31D3F-3EAE-42FB-898E-58105EBF3902}"/>
              </a:ext>
            </a:extLst>
          </p:cNvPr>
          <p:cNvCxnSpPr>
            <a:cxnSpLocks/>
          </p:cNvCxnSpPr>
          <p:nvPr/>
        </p:nvCxnSpPr>
        <p:spPr>
          <a:xfrm>
            <a:off x="152400" y="2476500"/>
            <a:ext cx="92964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AE8F36-5437-48C9-97F5-96907BFB5E10}"/>
              </a:ext>
            </a:extLst>
          </p:cNvPr>
          <p:cNvCxnSpPr>
            <a:cxnSpLocks/>
          </p:cNvCxnSpPr>
          <p:nvPr/>
        </p:nvCxnSpPr>
        <p:spPr>
          <a:xfrm>
            <a:off x="152400" y="4686300"/>
            <a:ext cx="9296400" cy="0"/>
          </a:xfrm>
          <a:prstGeom prst="line">
            <a:avLst/>
          </a:prstGeom>
          <a:ln w="254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175E8A5-B47F-4726-9B77-11DD25F56A1E}"/>
              </a:ext>
            </a:extLst>
          </p:cNvPr>
          <p:cNvPicPr>
            <a:picLocks noChangeAspect="1"/>
          </p:cNvPicPr>
          <p:nvPr/>
        </p:nvPicPr>
        <p:blipFill>
          <a:blip r:embed="rId4"/>
          <a:stretch>
            <a:fillRect/>
          </a:stretch>
        </p:blipFill>
        <p:spPr>
          <a:xfrm>
            <a:off x="5638800" y="5203183"/>
            <a:ext cx="2328863" cy="1361024"/>
          </a:xfrm>
          <a:prstGeom prst="rect">
            <a:avLst/>
          </a:prstGeom>
        </p:spPr>
      </p:pic>
      <p:pic>
        <p:nvPicPr>
          <p:cNvPr id="32" name="Picture 31">
            <a:extLst>
              <a:ext uri="{FF2B5EF4-FFF2-40B4-BE49-F238E27FC236}">
                <a16:creationId xmlns:a16="http://schemas.microsoft.com/office/drawing/2014/main" id="{FCEC1F68-18FE-48E3-84CA-B6A516F175BF}"/>
              </a:ext>
            </a:extLst>
          </p:cNvPr>
          <p:cNvPicPr>
            <a:picLocks noChangeAspect="1"/>
          </p:cNvPicPr>
          <p:nvPr/>
        </p:nvPicPr>
        <p:blipFill>
          <a:blip r:embed="rId5"/>
          <a:stretch>
            <a:fillRect/>
          </a:stretch>
        </p:blipFill>
        <p:spPr>
          <a:xfrm>
            <a:off x="4032886" y="5753100"/>
            <a:ext cx="1219195" cy="646629"/>
          </a:xfrm>
          <a:prstGeom prst="rect">
            <a:avLst/>
          </a:prstGeom>
        </p:spPr>
      </p:pic>
      <p:pic>
        <p:nvPicPr>
          <p:cNvPr id="34" name="Picture 33">
            <a:extLst>
              <a:ext uri="{FF2B5EF4-FFF2-40B4-BE49-F238E27FC236}">
                <a16:creationId xmlns:a16="http://schemas.microsoft.com/office/drawing/2014/main" id="{F4ACD934-94F6-4B71-9262-8421B1E5E8EB}"/>
              </a:ext>
            </a:extLst>
          </p:cNvPr>
          <p:cNvPicPr>
            <a:picLocks noChangeAspect="1"/>
          </p:cNvPicPr>
          <p:nvPr/>
        </p:nvPicPr>
        <p:blipFill>
          <a:blip r:embed="rId5"/>
          <a:stretch>
            <a:fillRect/>
          </a:stretch>
        </p:blipFill>
        <p:spPr>
          <a:xfrm>
            <a:off x="2699391" y="5753100"/>
            <a:ext cx="1219195" cy="646629"/>
          </a:xfrm>
          <a:prstGeom prst="rect">
            <a:avLst/>
          </a:prstGeom>
        </p:spPr>
      </p:pic>
      <p:pic>
        <p:nvPicPr>
          <p:cNvPr id="35" name="Picture 34">
            <a:extLst>
              <a:ext uri="{FF2B5EF4-FFF2-40B4-BE49-F238E27FC236}">
                <a16:creationId xmlns:a16="http://schemas.microsoft.com/office/drawing/2014/main" id="{0A474566-912C-4202-9E4E-F8FAC0D33115}"/>
              </a:ext>
            </a:extLst>
          </p:cNvPr>
          <p:cNvPicPr>
            <a:picLocks noChangeAspect="1"/>
          </p:cNvPicPr>
          <p:nvPr/>
        </p:nvPicPr>
        <p:blipFill>
          <a:blip r:embed="rId5"/>
          <a:stretch>
            <a:fillRect/>
          </a:stretch>
        </p:blipFill>
        <p:spPr>
          <a:xfrm>
            <a:off x="8016676" y="5775450"/>
            <a:ext cx="1219195" cy="646629"/>
          </a:xfrm>
          <a:prstGeom prst="rect">
            <a:avLst/>
          </a:prstGeom>
        </p:spPr>
      </p:pic>
      <p:pic>
        <p:nvPicPr>
          <p:cNvPr id="36" name="Picture 35">
            <a:extLst>
              <a:ext uri="{FF2B5EF4-FFF2-40B4-BE49-F238E27FC236}">
                <a16:creationId xmlns:a16="http://schemas.microsoft.com/office/drawing/2014/main" id="{4CABF6EC-9272-4AE9-A336-E710D7DE452B}"/>
              </a:ext>
            </a:extLst>
          </p:cNvPr>
          <p:cNvPicPr>
            <a:picLocks noChangeAspect="1"/>
          </p:cNvPicPr>
          <p:nvPr/>
        </p:nvPicPr>
        <p:blipFill>
          <a:blip r:embed="rId5"/>
          <a:stretch>
            <a:fillRect/>
          </a:stretch>
        </p:blipFill>
        <p:spPr>
          <a:xfrm>
            <a:off x="8191502" y="3136628"/>
            <a:ext cx="1219195" cy="646629"/>
          </a:xfrm>
          <a:prstGeom prst="rect">
            <a:avLst/>
          </a:prstGeom>
        </p:spPr>
      </p:pic>
      <p:pic>
        <p:nvPicPr>
          <p:cNvPr id="37" name="Picture 36">
            <a:extLst>
              <a:ext uri="{FF2B5EF4-FFF2-40B4-BE49-F238E27FC236}">
                <a16:creationId xmlns:a16="http://schemas.microsoft.com/office/drawing/2014/main" id="{C4F1D88F-B86A-4E6A-A7B9-D667852B563D}"/>
              </a:ext>
            </a:extLst>
          </p:cNvPr>
          <p:cNvPicPr>
            <a:picLocks noChangeAspect="1"/>
          </p:cNvPicPr>
          <p:nvPr/>
        </p:nvPicPr>
        <p:blipFill>
          <a:blip r:embed="rId5"/>
          <a:stretch>
            <a:fillRect/>
          </a:stretch>
        </p:blipFill>
        <p:spPr>
          <a:xfrm>
            <a:off x="3853299" y="3159128"/>
            <a:ext cx="1219195" cy="646629"/>
          </a:xfrm>
          <a:prstGeom prst="rect">
            <a:avLst/>
          </a:prstGeom>
        </p:spPr>
      </p:pic>
      <p:pic>
        <p:nvPicPr>
          <p:cNvPr id="38" name="Picture 37">
            <a:extLst>
              <a:ext uri="{FF2B5EF4-FFF2-40B4-BE49-F238E27FC236}">
                <a16:creationId xmlns:a16="http://schemas.microsoft.com/office/drawing/2014/main" id="{275DFDB9-04A1-478A-A90A-EB780115926D}"/>
              </a:ext>
            </a:extLst>
          </p:cNvPr>
          <p:cNvPicPr>
            <a:picLocks noChangeAspect="1"/>
          </p:cNvPicPr>
          <p:nvPr/>
        </p:nvPicPr>
        <p:blipFill>
          <a:blip r:embed="rId5"/>
          <a:stretch>
            <a:fillRect/>
          </a:stretch>
        </p:blipFill>
        <p:spPr>
          <a:xfrm>
            <a:off x="2166855" y="3197127"/>
            <a:ext cx="1219195" cy="646629"/>
          </a:xfrm>
          <a:prstGeom prst="rect">
            <a:avLst/>
          </a:prstGeom>
        </p:spPr>
      </p:pic>
      <p:pic>
        <p:nvPicPr>
          <p:cNvPr id="39" name="Picture 38">
            <a:extLst>
              <a:ext uri="{FF2B5EF4-FFF2-40B4-BE49-F238E27FC236}">
                <a16:creationId xmlns:a16="http://schemas.microsoft.com/office/drawing/2014/main" id="{A25579EA-57C7-48F5-81D2-150A2B194839}"/>
              </a:ext>
            </a:extLst>
          </p:cNvPr>
          <p:cNvPicPr>
            <a:picLocks noChangeAspect="1"/>
          </p:cNvPicPr>
          <p:nvPr/>
        </p:nvPicPr>
        <p:blipFill>
          <a:blip r:embed="rId5"/>
          <a:stretch>
            <a:fillRect/>
          </a:stretch>
        </p:blipFill>
        <p:spPr>
          <a:xfrm>
            <a:off x="457200" y="3159128"/>
            <a:ext cx="1219195" cy="646629"/>
          </a:xfrm>
          <a:prstGeom prst="rect">
            <a:avLst/>
          </a:prstGeom>
        </p:spPr>
      </p:pic>
      <p:pic>
        <p:nvPicPr>
          <p:cNvPr id="40" name="Picture 39">
            <a:extLst>
              <a:ext uri="{FF2B5EF4-FFF2-40B4-BE49-F238E27FC236}">
                <a16:creationId xmlns:a16="http://schemas.microsoft.com/office/drawing/2014/main" id="{10FB20EA-988E-4528-9411-18B6EC67C4B6}"/>
              </a:ext>
            </a:extLst>
          </p:cNvPr>
          <p:cNvPicPr>
            <a:picLocks noChangeAspect="1"/>
          </p:cNvPicPr>
          <p:nvPr/>
        </p:nvPicPr>
        <p:blipFill>
          <a:blip r:embed="rId5"/>
          <a:stretch>
            <a:fillRect/>
          </a:stretch>
        </p:blipFill>
        <p:spPr>
          <a:xfrm>
            <a:off x="-926341" y="5775450"/>
            <a:ext cx="1219195" cy="646629"/>
          </a:xfrm>
          <a:prstGeom prst="rect">
            <a:avLst/>
          </a:prstGeom>
        </p:spPr>
      </p:pic>
      <p:sp>
        <p:nvSpPr>
          <p:cNvPr id="41" name="TextBox 40">
            <a:extLst>
              <a:ext uri="{FF2B5EF4-FFF2-40B4-BE49-F238E27FC236}">
                <a16:creationId xmlns:a16="http://schemas.microsoft.com/office/drawing/2014/main" id="{40D253D1-0C68-464A-8F82-5EEE957E5057}"/>
              </a:ext>
            </a:extLst>
          </p:cNvPr>
          <p:cNvSpPr txBox="1"/>
          <p:nvPr/>
        </p:nvSpPr>
        <p:spPr>
          <a:xfrm>
            <a:off x="3853299" y="6894095"/>
            <a:ext cx="1675459" cy="707886"/>
          </a:xfrm>
          <a:prstGeom prst="rect">
            <a:avLst/>
          </a:prstGeom>
          <a:noFill/>
        </p:spPr>
        <p:txBody>
          <a:bodyPr wrap="none" rtlCol="0">
            <a:spAutoFit/>
          </a:bodyPr>
          <a:lstStyle/>
          <a:p>
            <a:r>
              <a:rPr lang="en-US" sz="4000" b="1" dirty="0"/>
              <a:t>LANE 1</a:t>
            </a:r>
          </a:p>
        </p:txBody>
      </p:sp>
      <p:sp>
        <p:nvSpPr>
          <p:cNvPr id="42" name="TextBox 41">
            <a:extLst>
              <a:ext uri="{FF2B5EF4-FFF2-40B4-BE49-F238E27FC236}">
                <a16:creationId xmlns:a16="http://schemas.microsoft.com/office/drawing/2014/main" id="{BE385978-4E5C-4B0E-A783-EFA089B0C7F3}"/>
              </a:ext>
            </a:extLst>
          </p:cNvPr>
          <p:cNvSpPr txBox="1"/>
          <p:nvPr/>
        </p:nvSpPr>
        <p:spPr>
          <a:xfrm>
            <a:off x="3907738" y="1735961"/>
            <a:ext cx="1675459" cy="707886"/>
          </a:xfrm>
          <a:prstGeom prst="rect">
            <a:avLst/>
          </a:prstGeom>
          <a:noFill/>
        </p:spPr>
        <p:txBody>
          <a:bodyPr wrap="none" rtlCol="0">
            <a:spAutoFit/>
          </a:bodyPr>
          <a:lstStyle/>
          <a:p>
            <a:r>
              <a:rPr lang="en-US" sz="4000" b="1" dirty="0"/>
              <a:t>LANE 2</a:t>
            </a:r>
          </a:p>
        </p:txBody>
      </p:sp>
      <p:pic>
        <p:nvPicPr>
          <p:cNvPr id="43" name="Picture 42">
            <a:extLst>
              <a:ext uri="{FF2B5EF4-FFF2-40B4-BE49-F238E27FC236}">
                <a16:creationId xmlns:a16="http://schemas.microsoft.com/office/drawing/2014/main" id="{0ECBF68A-E49A-4551-8D18-0B15A061AB68}"/>
              </a:ext>
            </a:extLst>
          </p:cNvPr>
          <p:cNvPicPr>
            <a:picLocks noChangeAspect="1"/>
          </p:cNvPicPr>
          <p:nvPr/>
        </p:nvPicPr>
        <p:blipFill>
          <a:blip r:embed="rId4"/>
          <a:stretch>
            <a:fillRect/>
          </a:stretch>
        </p:blipFill>
        <p:spPr>
          <a:xfrm>
            <a:off x="716361" y="8449843"/>
            <a:ext cx="2328863" cy="1361024"/>
          </a:xfrm>
          <a:prstGeom prst="rect">
            <a:avLst/>
          </a:prstGeom>
        </p:spPr>
      </p:pic>
      <p:sp>
        <p:nvSpPr>
          <p:cNvPr id="44" name="TextBox 43">
            <a:extLst>
              <a:ext uri="{FF2B5EF4-FFF2-40B4-BE49-F238E27FC236}">
                <a16:creationId xmlns:a16="http://schemas.microsoft.com/office/drawing/2014/main" id="{333F5699-9160-4AB7-A2D8-F6587642149C}"/>
              </a:ext>
            </a:extLst>
          </p:cNvPr>
          <p:cNvSpPr txBox="1"/>
          <p:nvPr/>
        </p:nvSpPr>
        <p:spPr>
          <a:xfrm>
            <a:off x="2972548" y="8724970"/>
            <a:ext cx="2022810" cy="861774"/>
          </a:xfrm>
          <a:prstGeom prst="rect">
            <a:avLst/>
          </a:prstGeom>
          <a:noFill/>
        </p:spPr>
        <p:txBody>
          <a:bodyPr wrap="square" rtlCol="0">
            <a:spAutoFit/>
          </a:bodyPr>
          <a:lstStyle/>
          <a:p>
            <a:r>
              <a:rPr lang="en-US" sz="2500" b="1" dirty="0"/>
              <a:t>Warehouse vehicle</a:t>
            </a:r>
          </a:p>
        </p:txBody>
      </p:sp>
      <p:pic>
        <p:nvPicPr>
          <p:cNvPr id="45" name="Picture 44">
            <a:extLst>
              <a:ext uri="{FF2B5EF4-FFF2-40B4-BE49-F238E27FC236}">
                <a16:creationId xmlns:a16="http://schemas.microsoft.com/office/drawing/2014/main" id="{E177D540-B00F-44BC-B91D-9887601F104C}"/>
              </a:ext>
            </a:extLst>
          </p:cNvPr>
          <p:cNvPicPr>
            <a:picLocks noChangeAspect="1"/>
          </p:cNvPicPr>
          <p:nvPr/>
        </p:nvPicPr>
        <p:blipFill>
          <a:blip r:embed="rId5"/>
          <a:stretch>
            <a:fillRect/>
          </a:stretch>
        </p:blipFill>
        <p:spPr>
          <a:xfrm>
            <a:off x="5887019" y="8707029"/>
            <a:ext cx="1219195" cy="646629"/>
          </a:xfrm>
          <a:prstGeom prst="rect">
            <a:avLst/>
          </a:prstGeom>
        </p:spPr>
      </p:pic>
      <p:sp>
        <p:nvSpPr>
          <p:cNvPr id="46" name="TextBox 45">
            <a:extLst>
              <a:ext uri="{FF2B5EF4-FFF2-40B4-BE49-F238E27FC236}">
                <a16:creationId xmlns:a16="http://schemas.microsoft.com/office/drawing/2014/main" id="{C0273577-0455-4311-8D6C-B4C8A0D3DBCA}"/>
              </a:ext>
            </a:extLst>
          </p:cNvPr>
          <p:cNvSpPr txBox="1"/>
          <p:nvPr/>
        </p:nvSpPr>
        <p:spPr>
          <a:xfrm>
            <a:off x="7472045" y="8551039"/>
            <a:ext cx="1671955" cy="861774"/>
          </a:xfrm>
          <a:prstGeom prst="rect">
            <a:avLst/>
          </a:prstGeom>
          <a:noFill/>
        </p:spPr>
        <p:txBody>
          <a:bodyPr wrap="square" rtlCol="0">
            <a:spAutoFit/>
          </a:bodyPr>
          <a:lstStyle/>
          <a:p>
            <a:r>
              <a:rPr lang="en-US" sz="2500" b="1" dirty="0"/>
              <a:t>Other vehicle</a:t>
            </a:r>
          </a:p>
        </p:txBody>
      </p:sp>
      <p:pic>
        <p:nvPicPr>
          <p:cNvPr id="33" name="Picture 32">
            <a:extLst>
              <a:ext uri="{FF2B5EF4-FFF2-40B4-BE49-F238E27FC236}">
                <a16:creationId xmlns:a16="http://schemas.microsoft.com/office/drawing/2014/main" id="{4357E019-F127-443F-9049-DFF2C769FC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03120" y="5051233"/>
            <a:ext cx="1476595" cy="1235267"/>
          </a:xfrm>
          <a:prstGeom prst="rect">
            <a:avLst/>
          </a:prstGeom>
        </p:spPr>
      </p:pic>
    </p:spTree>
    <p:extLst>
      <p:ext uri="{BB962C8B-B14F-4D97-AF65-F5344CB8AC3E}">
        <p14:creationId xmlns:p14="http://schemas.microsoft.com/office/powerpoint/2010/main" val="2342095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677400" y="1384286"/>
            <a:ext cx="8458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753600" y="2326041"/>
            <a:ext cx="8305800" cy="7851124"/>
          </a:xfrm>
          <a:prstGeom prst="rect">
            <a:avLst/>
          </a:prstGeom>
        </p:spPr>
        <p:txBody>
          <a:bodyPr wrap="square" lIns="0" tIns="0" rIns="0" bIns="0" rtlCol="0" anchor="t">
            <a:spAutoFit/>
          </a:bodyPr>
          <a:lstStyle/>
          <a:p>
            <a:pPr algn="ctr">
              <a:lnSpc>
                <a:spcPts val="3616"/>
              </a:lnSpc>
              <a:spcBef>
                <a:spcPct val="0"/>
              </a:spcBef>
            </a:pPr>
            <a:r>
              <a:rPr lang="en-US" sz="3600" b="1" spc="-25" dirty="0">
                <a:solidFill>
                  <a:srgbClr val="0070C0"/>
                </a:solidFill>
                <a:latin typeface="Goudy Old Style" panose="02020502050305020303" pitchFamily="18" charset="0"/>
              </a:rPr>
              <a:t>Module 4</a:t>
            </a:r>
            <a:r>
              <a:rPr lang="en-US" sz="3600" b="1" spc="-25" dirty="0">
                <a:solidFill>
                  <a:srgbClr val="000000"/>
                </a:solidFill>
                <a:latin typeface="Goudy Old Style" panose="02020502050305020303" pitchFamily="18" charset="0"/>
              </a:rPr>
              <a:t> (Deep Reinforcement Learning)</a:t>
            </a: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spc="-25" dirty="0">
                <a:solidFill>
                  <a:srgbClr val="000000"/>
                </a:solidFill>
                <a:latin typeface="Goudy Old Style" panose="02020502050305020303" pitchFamily="18" charset="0"/>
              </a:rPr>
              <a:t>Example 4:</a:t>
            </a: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This is where Deep Reinforcement Learning (DRL) is useful because Neural Networks are very good in doing </a:t>
            </a:r>
            <a:r>
              <a:rPr lang="en-US" sz="3600" b="1" spc="-25" dirty="0">
                <a:solidFill>
                  <a:srgbClr val="0070C0"/>
                </a:solidFill>
                <a:latin typeface="Goudy Old Style" panose="02020502050305020303" pitchFamily="18" charset="0"/>
              </a:rPr>
              <a:t>automatic feature extraction</a:t>
            </a:r>
            <a:r>
              <a:rPr lang="en-US" sz="3600" spc="-25" dirty="0">
                <a:solidFill>
                  <a:srgbClr val="000000"/>
                </a:solidFill>
                <a:latin typeface="Goudy Old Style" panose="02020502050305020303" pitchFamily="18" charset="0"/>
              </a:rPr>
              <a:t> for the required task. Here, the features are the “useful states”</a:t>
            </a:r>
            <a:r>
              <a:rPr lang="en-US" sz="3600" spc="-25" dirty="0">
                <a:solidFill>
                  <a:srgbClr val="FF0000"/>
                </a:solidFill>
                <a:latin typeface="Goudy Old Style" panose="02020502050305020303" pitchFamily="18" charset="0"/>
              </a:rPr>
              <a:t>*</a:t>
            </a:r>
            <a:r>
              <a:rPr lang="en-US" sz="3600" spc="-25" dirty="0">
                <a:solidFill>
                  <a:srgbClr val="000000"/>
                </a:solidFill>
                <a:latin typeface="Goudy Old Style" panose="02020502050305020303" pitchFamily="18" charset="0"/>
              </a:rPr>
              <a:t> and task is to optimize the objective function (fuel cost or travel time).</a:t>
            </a:r>
          </a:p>
          <a:p>
            <a:pPr>
              <a:lnSpc>
                <a:spcPts val="3616"/>
              </a:lnSpc>
              <a:spcBef>
                <a:spcPct val="0"/>
              </a:spcBef>
            </a:pPr>
            <a:r>
              <a:rPr lang="en-US" sz="2400" spc="-25" dirty="0">
                <a:solidFill>
                  <a:srgbClr val="FF0000"/>
                </a:solidFill>
                <a:latin typeface="Goudy Old Style" panose="02020502050305020303" pitchFamily="18" charset="0"/>
              </a:rPr>
              <a:t>* Or a function of states that are useful, </a:t>
            </a:r>
            <a:r>
              <a:rPr lang="en-US" sz="2400" spc="-25" dirty="0" err="1">
                <a:solidFill>
                  <a:srgbClr val="FF0000"/>
                </a:solidFill>
                <a:latin typeface="Goudy Old Style" panose="02020502050305020303" pitchFamily="18" charset="0"/>
              </a:rPr>
              <a:t>e.x</a:t>
            </a:r>
            <a:r>
              <a:rPr lang="en-US" sz="2400" spc="-25" dirty="0">
                <a:solidFill>
                  <a:srgbClr val="FF0000"/>
                </a:solidFill>
                <a:latin typeface="Goudy Old Style" panose="02020502050305020303" pitchFamily="18" charset="0"/>
              </a:rPr>
              <a:t>. the relative distance between cars is a function of two states. While for this example it is easy to accept that relative distance is an useful state, in many situations we may not be able to engineer an useful state (this is same a engineering a new feature in supervised learning). Neural Networks are very good at this task.</a:t>
            </a:r>
          </a:p>
          <a:p>
            <a:pPr>
              <a:lnSpc>
                <a:spcPts val="3616"/>
              </a:lnSpc>
              <a:spcBef>
                <a:spcPct val="0"/>
              </a:spcBef>
            </a:pPr>
            <a:endParaRPr lang="en-US" sz="3600" spc="-25" dirty="0">
              <a:solidFill>
                <a:srgbClr val="000000"/>
              </a:solidFill>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47970"/>
          </a:xfrm>
          <a:prstGeom prst="rect">
            <a:avLst/>
          </a:prstGeom>
        </p:spPr>
        <p:txBody>
          <a:bodyPr wrap="square" lIns="0" tIns="0" rIns="0" bIns="0" rtlCol="0" anchor="t">
            <a:spAutoFit/>
          </a:bodyPr>
          <a:lstStyle/>
          <a:p>
            <a:pPr lvl="0" algn="ctr">
              <a:lnSpc>
                <a:spcPts val="11008"/>
              </a:lnSpc>
              <a:spcBef>
                <a:spcPct val="0"/>
              </a:spcBef>
            </a:pPr>
            <a:r>
              <a:rPr lang="en-US" sz="6000" b="1" spc="-25" dirty="0">
                <a:solidFill>
                  <a:srgbClr val="000000"/>
                </a:solidFill>
                <a:latin typeface="Goudy Old Style" panose="02020502050305020303" pitchFamily="18" charset="0"/>
              </a:rPr>
              <a:t>Overview of the modules of this course</a:t>
            </a:r>
            <a:endParaRPr lang="en-US" sz="6000" u="none" strike="noStrike" dirty="0">
              <a:solidFill>
                <a:srgbClr val="000000"/>
              </a:solidFill>
              <a:latin typeface="Repo Bold Bold"/>
            </a:endParaRPr>
          </a:p>
        </p:txBody>
      </p:sp>
      <p:cxnSp>
        <p:nvCxnSpPr>
          <p:cNvPr id="5" name="Straight Connector 4">
            <a:extLst>
              <a:ext uri="{FF2B5EF4-FFF2-40B4-BE49-F238E27FC236}">
                <a16:creationId xmlns:a16="http://schemas.microsoft.com/office/drawing/2014/main" id="{D99BCE44-EE21-4A2F-B257-4D79F051871F}"/>
              </a:ext>
            </a:extLst>
          </p:cNvPr>
          <p:cNvCxnSpPr>
            <a:cxnSpLocks/>
          </p:cNvCxnSpPr>
          <p:nvPr/>
        </p:nvCxnSpPr>
        <p:spPr>
          <a:xfrm>
            <a:off x="152400" y="6972300"/>
            <a:ext cx="92964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C31D3F-3EAE-42FB-898E-58105EBF3902}"/>
              </a:ext>
            </a:extLst>
          </p:cNvPr>
          <p:cNvCxnSpPr>
            <a:cxnSpLocks/>
          </p:cNvCxnSpPr>
          <p:nvPr/>
        </p:nvCxnSpPr>
        <p:spPr>
          <a:xfrm>
            <a:off x="152400" y="2476500"/>
            <a:ext cx="9296400" cy="0"/>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AE8F36-5437-48C9-97F5-96907BFB5E10}"/>
              </a:ext>
            </a:extLst>
          </p:cNvPr>
          <p:cNvCxnSpPr>
            <a:cxnSpLocks/>
          </p:cNvCxnSpPr>
          <p:nvPr/>
        </p:nvCxnSpPr>
        <p:spPr>
          <a:xfrm>
            <a:off x="152400" y="4686300"/>
            <a:ext cx="9296400" cy="0"/>
          </a:xfrm>
          <a:prstGeom prst="line">
            <a:avLst/>
          </a:prstGeom>
          <a:ln w="254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175E8A5-B47F-4726-9B77-11DD25F56A1E}"/>
              </a:ext>
            </a:extLst>
          </p:cNvPr>
          <p:cNvPicPr>
            <a:picLocks noChangeAspect="1"/>
          </p:cNvPicPr>
          <p:nvPr/>
        </p:nvPicPr>
        <p:blipFill>
          <a:blip r:embed="rId4"/>
          <a:stretch>
            <a:fillRect/>
          </a:stretch>
        </p:blipFill>
        <p:spPr>
          <a:xfrm>
            <a:off x="5638800" y="5203183"/>
            <a:ext cx="2328863" cy="1361024"/>
          </a:xfrm>
          <a:prstGeom prst="rect">
            <a:avLst/>
          </a:prstGeom>
        </p:spPr>
      </p:pic>
      <p:pic>
        <p:nvPicPr>
          <p:cNvPr id="32" name="Picture 31">
            <a:extLst>
              <a:ext uri="{FF2B5EF4-FFF2-40B4-BE49-F238E27FC236}">
                <a16:creationId xmlns:a16="http://schemas.microsoft.com/office/drawing/2014/main" id="{FCEC1F68-18FE-48E3-84CA-B6A516F175BF}"/>
              </a:ext>
            </a:extLst>
          </p:cNvPr>
          <p:cNvPicPr>
            <a:picLocks noChangeAspect="1"/>
          </p:cNvPicPr>
          <p:nvPr/>
        </p:nvPicPr>
        <p:blipFill>
          <a:blip r:embed="rId5"/>
          <a:stretch>
            <a:fillRect/>
          </a:stretch>
        </p:blipFill>
        <p:spPr>
          <a:xfrm>
            <a:off x="4032886" y="5753100"/>
            <a:ext cx="1219195" cy="646629"/>
          </a:xfrm>
          <a:prstGeom prst="rect">
            <a:avLst/>
          </a:prstGeom>
        </p:spPr>
      </p:pic>
      <p:pic>
        <p:nvPicPr>
          <p:cNvPr id="34" name="Picture 33">
            <a:extLst>
              <a:ext uri="{FF2B5EF4-FFF2-40B4-BE49-F238E27FC236}">
                <a16:creationId xmlns:a16="http://schemas.microsoft.com/office/drawing/2014/main" id="{F4ACD934-94F6-4B71-9262-8421B1E5E8EB}"/>
              </a:ext>
            </a:extLst>
          </p:cNvPr>
          <p:cNvPicPr>
            <a:picLocks noChangeAspect="1"/>
          </p:cNvPicPr>
          <p:nvPr/>
        </p:nvPicPr>
        <p:blipFill>
          <a:blip r:embed="rId5"/>
          <a:stretch>
            <a:fillRect/>
          </a:stretch>
        </p:blipFill>
        <p:spPr>
          <a:xfrm>
            <a:off x="2699391" y="5753100"/>
            <a:ext cx="1219195" cy="646629"/>
          </a:xfrm>
          <a:prstGeom prst="rect">
            <a:avLst/>
          </a:prstGeom>
        </p:spPr>
      </p:pic>
      <p:pic>
        <p:nvPicPr>
          <p:cNvPr id="35" name="Picture 34">
            <a:extLst>
              <a:ext uri="{FF2B5EF4-FFF2-40B4-BE49-F238E27FC236}">
                <a16:creationId xmlns:a16="http://schemas.microsoft.com/office/drawing/2014/main" id="{0A474566-912C-4202-9E4E-F8FAC0D33115}"/>
              </a:ext>
            </a:extLst>
          </p:cNvPr>
          <p:cNvPicPr>
            <a:picLocks noChangeAspect="1"/>
          </p:cNvPicPr>
          <p:nvPr/>
        </p:nvPicPr>
        <p:blipFill>
          <a:blip r:embed="rId5"/>
          <a:stretch>
            <a:fillRect/>
          </a:stretch>
        </p:blipFill>
        <p:spPr>
          <a:xfrm>
            <a:off x="8016676" y="5775450"/>
            <a:ext cx="1219195" cy="646629"/>
          </a:xfrm>
          <a:prstGeom prst="rect">
            <a:avLst/>
          </a:prstGeom>
        </p:spPr>
      </p:pic>
      <p:pic>
        <p:nvPicPr>
          <p:cNvPr id="36" name="Picture 35">
            <a:extLst>
              <a:ext uri="{FF2B5EF4-FFF2-40B4-BE49-F238E27FC236}">
                <a16:creationId xmlns:a16="http://schemas.microsoft.com/office/drawing/2014/main" id="{4CABF6EC-9272-4AE9-A336-E710D7DE452B}"/>
              </a:ext>
            </a:extLst>
          </p:cNvPr>
          <p:cNvPicPr>
            <a:picLocks noChangeAspect="1"/>
          </p:cNvPicPr>
          <p:nvPr/>
        </p:nvPicPr>
        <p:blipFill>
          <a:blip r:embed="rId5"/>
          <a:stretch>
            <a:fillRect/>
          </a:stretch>
        </p:blipFill>
        <p:spPr>
          <a:xfrm>
            <a:off x="8191502" y="3136628"/>
            <a:ext cx="1219195" cy="646629"/>
          </a:xfrm>
          <a:prstGeom prst="rect">
            <a:avLst/>
          </a:prstGeom>
        </p:spPr>
      </p:pic>
      <p:pic>
        <p:nvPicPr>
          <p:cNvPr id="37" name="Picture 36">
            <a:extLst>
              <a:ext uri="{FF2B5EF4-FFF2-40B4-BE49-F238E27FC236}">
                <a16:creationId xmlns:a16="http://schemas.microsoft.com/office/drawing/2014/main" id="{C4F1D88F-B86A-4E6A-A7B9-D667852B563D}"/>
              </a:ext>
            </a:extLst>
          </p:cNvPr>
          <p:cNvPicPr>
            <a:picLocks noChangeAspect="1"/>
          </p:cNvPicPr>
          <p:nvPr/>
        </p:nvPicPr>
        <p:blipFill>
          <a:blip r:embed="rId5"/>
          <a:stretch>
            <a:fillRect/>
          </a:stretch>
        </p:blipFill>
        <p:spPr>
          <a:xfrm>
            <a:off x="3853299" y="3159128"/>
            <a:ext cx="1219195" cy="646629"/>
          </a:xfrm>
          <a:prstGeom prst="rect">
            <a:avLst/>
          </a:prstGeom>
        </p:spPr>
      </p:pic>
      <p:pic>
        <p:nvPicPr>
          <p:cNvPr id="38" name="Picture 37">
            <a:extLst>
              <a:ext uri="{FF2B5EF4-FFF2-40B4-BE49-F238E27FC236}">
                <a16:creationId xmlns:a16="http://schemas.microsoft.com/office/drawing/2014/main" id="{275DFDB9-04A1-478A-A90A-EB780115926D}"/>
              </a:ext>
            </a:extLst>
          </p:cNvPr>
          <p:cNvPicPr>
            <a:picLocks noChangeAspect="1"/>
          </p:cNvPicPr>
          <p:nvPr/>
        </p:nvPicPr>
        <p:blipFill>
          <a:blip r:embed="rId5"/>
          <a:stretch>
            <a:fillRect/>
          </a:stretch>
        </p:blipFill>
        <p:spPr>
          <a:xfrm>
            <a:off x="2166855" y="3197127"/>
            <a:ext cx="1219195" cy="646629"/>
          </a:xfrm>
          <a:prstGeom prst="rect">
            <a:avLst/>
          </a:prstGeom>
        </p:spPr>
      </p:pic>
      <p:pic>
        <p:nvPicPr>
          <p:cNvPr id="39" name="Picture 38">
            <a:extLst>
              <a:ext uri="{FF2B5EF4-FFF2-40B4-BE49-F238E27FC236}">
                <a16:creationId xmlns:a16="http://schemas.microsoft.com/office/drawing/2014/main" id="{A25579EA-57C7-48F5-81D2-150A2B194839}"/>
              </a:ext>
            </a:extLst>
          </p:cNvPr>
          <p:cNvPicPr>
            <a:picLocks noChangeAspect="1"/>
          </p:cNvPicPr>
          <p:nvPr/>
        </p:nvPicPr>
        <p:blipFill>
          <a:blip r:embed="rId5"/>
          <a:stretch>
            <a:fillRect/>
          </a:stretch>
        </p:blipFill>
        <p:spPr>
          <a:xfrm>
            <a:off x="457200" y="3159128"/>
            <a:ext cx="1219195" cy="646629"/>
          </a:xfrm>
          <a:prstGeom prst="rect">
            <a:avLst/>
          </a:prstGeom>
        </p:spPr>
      </p:pic>
      <p:pic>
        <p:nvPicPr>
          <p:cNvPr id="40" name="Picture 39">
            <a:extLst>
              <a:ext uri="{FF2B5EF4-FFF2-40B4-BE49-F238E27FC236}">
                <a16:creationId xmlns:a16="http://schemas.microsoft.com/office/drawing/2014/main" id="{10FB20EA-988E-4528-9411-18B6EC67C4B6}"/>
              </a:ext>
            </a:extLst>
          </p:cNvPr>
          <p:cNvPicPr>
            <a:picLocks noChangeAspect="1"/>
          </p:cNvPicPr>
          <p:nvPr/>
        </p:nvPicPr>
        <p:blipFill>
          <a:blip r:embed="rId5"/>
          <a:stretch>
            <a:fillRect/>
          </a:stretch>
        </p:blipFill>
        <p:spPr>
          <a:xfrm>
            <a:off x="-926341" y="5775450"/>
            <a:ext cx="1219195" cy="646629"/>
          </a:xfrm>
          <a:prstGeom prst="rect">
            <a:avLst/>
          </a:prstGeom>
        </p:spPr>
      </p:pic>
      <p:sp>
        <p:nvSpPr>
          <p:cNvPr id="41" name="TextBox 40">
            <a:extLst>
              <a:ext uri="{FF2B5EF4-FFF2-40B4-BE49-F238E27FC236}">
                <a16:creationId xmlns:a16="http://schemas.microsoft.com/office/drawing/2014/main" id="{40D253D1-0C68-464A-8F82-5EEE957E5057}"/>
              </a:ext>
            </a:extLst>
          </p:cNvPr>
          <p:cNvSpPr txBox="1"/>
          <p:nvPr/>
        </p:nvSpPr>
        <p:spPr>
          <a:xfrm>
            <a:off x="3853299" y="6894095"/>
            <a:ext cx="1675459" cy="707886"/>
          </a:xfrm>
          <a:prstGeom prst="rect">
            <a:avLst/>
          </a:prstGeom>
          <a:noFill/>
        </p:spPr>
        <p:txBody>
          <a:bodyPr wrap="none" rtlCol="0">
            <a:spAutoFit/>
          </a:bodyPr>
          <a:lstStyle/>
          <a:p>
            <a:r>
              <a:rPr lang="en-US" sz="4000" b="1" dirty="0"/>
              <a:t>LANE 1</a:t>
            </a:r>
          </a:p>
        </p:txBody>
      </p:sp>
      <p:sp>
        <p:nvSpPr>
          <p:cNvPr id="42" name="TextBox 41">
            <a:extLst>
              <a:ext uri="{FF2B5EF4-FFF2-40B4-BE49-F238E27FC236}">
                <a16:creationId xmlns:a16="http://schemas.microsoft.com/office/drawing/2014/main" id="{BE385978-4E5C-4B0E-A783-EFA089B0C7F3}"/>
              </a:ext>
            </a:extLst>
          </p:cNvPr>
          <p:cNvSpPr txBox="1"/>
          <p:nvPr/>
        </p:nvSpPr>
        <p:spPr>
          <a:xfrm>
            <a:off x="3907738" y="1735961"/>
            <a:ext cx="1675459" cy="707886"/>
          </a:xfrm>
          <a:prstGeom prst="rect">
            <a:avLst/>
          </a:prstGeom>
          <a:noFill/>
        </p:spPr>
        <p:txBody>
          <a:bodyPr wrap="none" rtlCol="0">
            <a:spAutoFit/>
          </a:bodyPr>
          <a:lstStyle/>
          <a:p>
            <a:r>
              <a:rPr lang="en-US" sz="4000" b="1" dirty="0"/>
              <a:t>LANE 2</a:t>
            </a:r>
          </a:p>
        </p:txBody>
      </p:sp>
      <p:pic>
        <p:nvPicPr>
          <p:cNvPr id="43" name="Picture 42">
            <a:extLst>
              <a:ext uri="{FF2B5EF4-FFF2-40B4-BE49-F238E27FC236}">
                <a16:creationId xmlns:a16="http://schemas.microsoft.com/office/drawing/2014/main" id="{0ECBF68A-E49A-4551-8D18-0B15A061AB68}"/>
              </a:ext>
            </a:extLst>
          </p:cNvPr>
          <p:cNvPicPr>
            <a:picLocks noChangeAspect="1"/>
          </p:cNvPicPr>
          <p:nvPr/>
        </p:nvPicPr>
        <p:blipFill>
          <a:blip r:embed="rId4"/>
          <a:stretch>
            <a:fillRect/>
          </a:stretch>
        </p:blipFill>
        <p:spPr>
          <a:xfrm>
            <a:off x="716361" y="8449843"/>
            <a:ext cx="2328863" cy="1361024"/>
          </a:xfrm>
          <a:prstGeom prst="rect">
            <a:avLst/>
          </a:prstGeom>
        </p:spPr>
      </p:pic>
      <p:sp>
        <p:nvSpPr>
          <p:cNvPr id="44" name="TextBox 43">
            <a:extLst>
              <a:ext uri="{FF2B5EF4-FFF2-40B4-BE49-F238E27FC236}">
                <a16:creationId xmlns:a16="http://schemas.microsoft.com/office/drawing/2014/main" id="{333F5699-9160-4AB7-A2D8-F6587642149C}"/>
              </a:ext>
            </a:extLst>
          </p:cNvPr>
          <p:cNvSpPr txBox="1"/>
          <p:nvPr/>
        </p:nvSpPr>
        <p:spPr>
          <a:xfrm>
            <a:off x="2972548" y="8724970"/>
            <a:ext cx="2022810" cy="861774"/>
          </a:xfrm>
          <a:prstGeom prst="rect">
            <a:avLst/>
          </a:prstGeom>
          <a:noFill/>
        </p:spPr>
        <p:txBody>
          <a:bodyPr wrap="square" rtlCol="0">
            <a:spAutoFit/>
          </a:bodyPr>
          <a:lstStyle/>
          <a:p>
            <a:r>
              <a:rPr lang="en-US" sz="2500" b="1" dirty="0"/>
              <a:t>Warehouse vehicle</a:t>
            </a:r>
          </a:p>
        </p:txBody>
      </p:sp>
      <p:pic>
        <p:nvPicPr>
          <p:cNvPr id="45" name="Picture 44">
            <a:extLst>
              <a:ext uri="{FF2B5EF4-FFF2-40B4-BE49-F238E27FC236}">
                <a16:creationId xmlns:a16="http://schemas.microsoft.com/office/drawing/2014/main" id="{E177D540-B00F-44BC-B91D-9887601F104C}"/>
              </a:ext>
            </a:extLst>
          </p:cNvPr>
          <p:cNvPicPr>
            <a:picLocks noChangeAspect="1"/>
          </p:cNvPicPr>
          <p:nvPr/>
        </p:nvPicPr>
        <p:blipFill>
          <a:blip r:embed="rId5"/>
          <a:stretch>
            <a:fillRect/>
          </a:stretch>
        </p:blipFill>
        <p:spPr>
          <a:xfrm>
            <a:off x="5887019" y="8707029"/>
            <a:ext cx="1219195" cy="646629"/>
          </a:xfrm>
          <a:prstGeom prst="rect">
            <a:avLst/>
          </a:prstGeom>
        </p:spPr>
      </p:pic>
      <p:sp>
        <p:nvSpPr>
          <p:cNvPr id="46" name="TextBox 45">
            <a:extLst>
              <a:ext uri="{FF2B5EF4-FFF2-40B4-BE49-F238E27FC236}">
                <a16:creationId xmlns:a16="http://schemas.microsoft.com/office/drawing/2014/main" id="{C0273577-0455-4311-8D6C-B4C8A0D3DBCA}"/>
              </a:ext>
            </a:extLst>
          </p:cNvPr>
          <p:cNvSpPr txBox="1"/>
          <p:nvPr/>
        </p:nvSpPr>
        <p:spPr>
          <a:xfrm>
            <a:off x="7472045" y="8551039"/>
            <a:ext cx="1671955" cy="861774"/>
          </a:xfrm>
          <a:prstGeom prst="rect">
            <a:avLst/>
          </a:prstGeom>
          <a:noFill/>
        </p:spPr>
        <p:txBody>
          <a:bodyPr wrap="square" rtlCol="0">
            <a:spAutoFit/>
          </a:bodyPr>
          <a:lstStyle/>
          <a:p>
            <a:r>
              <a:rPr lang="en-US" sz="2500" b="1" dirty="0"/>
              <a:t>Other vehicle</a:t>
            </a:r>
          </a:p>
        </p:txBody>
      </p:sp>
    </p:spTree>
    <p:extLst>
      <p:ext uri="{BB962C8B-B14F-4D97-AF65-F5344CB8AC3E}">
        <p14:creationId xmlns:p14="http://schemas.microsoft.com/office/powerpoint/2010/main" val="2135322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677400" y="1384286"/>
            <a:ext cx="8458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mc:AlternateContent xmlns:mc="http://schemas.openxmlformats.org/markup-compatibility/2006" xmlns:a14="http://schemas.microsoft.com/office/drawing/2010/main">
        <mc:Choice Requires="a14">
          <p:sp>
            <p:nvSpPr>
              <p:cNvPr id="10" name="TextBox 8">
                <a:extLst>
                  <a:ext uri="{FF2B5EF4-FFF2-40B4-BE49-F238E27FC236}">
                    <a16:creationId xmlns:a16="http://schemas.microsoft.com/office/drawing/2014/main" id="{5A578377-FC0B-4D12-95F3-6BC61301BF16}"/>
                  </a:ext>
                </a:extLst>
              </p:cNvPr>
              <p:cNvSpPr txBox="1"/>
              <p:nvPr/>
            </p:nvSpPr>
            <p:spPr>
              <a:xfrm>
                <a:off x="9753600" y="2326041"/>
                <a:ext cx="8382000" cy="7350025"/>
              </a:xfrm>
              <a:prstGeom prst="rect">
                <a:avLst/>
              </a:prstGeom>
            </p:spPr>
            <p:txBody>
              <a:bodyPr wrap="square" lIns="0" tIns="0" rIns="0" bIns="0" rtlCol="0" anchor="t">
                <a:spAutoFit/>
              </a:bodyPr>
              <a:lstStyle/>
              <a:p>
                <a:pPr algn="ctr">
                  <a:lnSpc>
                    <a:spcPts val="3616"/>
                  </a:lnSpc>
                  <a:spcBef>
                    <a:spcPct val="0"/>
                  </a:spcBef>
                </a:pPr>
                <a:r>
                  <a:rPr lang="en-US" sz="3600" b="1" spc="-25" dirty="0">
                    <a:solidFill>
                      <a:srgbClr val="0070C0"/>
                    </a:solidFill>
                    <a:latin typeface="Goudy Old Style" panose="02020502050305020303" pitchFamily="18" charset="0"/>
                  </a:rPr>
                  <a:t>Module 4</a:t>
                </a:r>
                <a:r>
                  <a:rPr lang="en-US" sz="3600" b="1" spc="-25" dirty="0">
                    <a:solidFill>
                      <a:srgbClr val="000000"/>
                    </a:solidFill>
                    <a:latin typeface="Goudy Old Style" panose="02020502050305020303" pitchFamily="18" charset="0"/>
                  </a:rPr>
                  <a:t> (Deep Reinforcement Learning)</a:t>
                </a: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spc="-25" dirty="0">
                    <a:solidFill>
                      <a:srgbClr val="000000"/>
                    </a:solidFill>
                    <a:latin typeface="Goudy Old Style" panose="02020502050305020303" pitchFamily="18" charset="0"/>
                  </a:rPr>
                  <a:t>Example 5:</a:t>
                </a: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In this example the observation  of the warehouse vehicle is an </a:t>
                </a:r>
                <a:r>
                  <a:rPr lang="en-US" sz="3600" b="1" spc="-25" dirty="0">
                    <a:solidFill>
                      <a:srgbClr val="0070C0"/>
                    </a:solidFill>
                    <a:latin typeface="Goudy Old Style" panose="02020502050305020303" pitchFamily="18" charset="0"/>
                  </a:rPr>
                  <a:t>unstructured data</a:t>
                </a:r>
                <a:r>
                  <a:rPr lang="en-US" sz="3600" spc="-25" dirty="0">
                    <a:solidFill>
                      <a:srgbClr val="000000"/>
                    </a:solidFill>
                    <a:latin typeface="Goudy Old Style" panose="02020502050305020303" pitchFamily="18" charset="0"/>
                  </a:rPr>
                  <a:t>; like an </a:t>
                </a:r>
                <a:r>
                  <a:rPr lang="en-US" sz="3600" spc="-25" dirty="0">
                    <a:solidFill>
                      <a:srgbClr val="0070C0"/>
                    </a:solidFill>
                    <a:latin typeface="Goudy Old Style" panose="02020502050305020303" pitchFamily="18" charset="0"/>
                  </a:rPr>
                  <a:t>image</a:t>
                </a:r>
                <a:r>
                  <a:rPr lang="en-US" sz="3600" spc="-25" dirty="0">
                    <a:solidFill>
                      <a:srgbClr val="000000"/>
                    </a:solidFill>
                    <a:latin typeface="Goudy Old Style" panose="02020502050305020303" pitchFamily="18" charset="0"/>
                  </a:rPr>
                  <a:t> (rather than GPS data through VANET in Example 4).</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The need for automatic feature extraction becomes even more relevant here because if an image is 1028*1028 with 256-bit color, then the state space</a:t>
                </a:r>
                <a:r>
                  <a:rPr lang="en-US" sz="3600" spc="-25" dirty="0">
                    <a:solidFill>
                      <a:srgbClr val="FF0000"/>
                    </a:solidFill>
                    <a:latin typeface="Goudy Old Style" panose="02020502050305020303" pitchFamily="18" charset="0"/>
                  </a:rPr>
                  <a:t>*</a:t>
                </a:r>
                <a:r>
                  <a:rPr lang="en-US" sz="3600" spc="-25" dirty="0">
                    <a:solidFill>
                      <a:srgbClr val="000000"/>
                    </a:solidFill>
                    <a:latin typeface="Goudy Old Style" panose="02020502050305020303" pitchFamily="18" charset="0"/>
                  </a:rPr>
                  <a:t> is </a:t>
                </a:r>
                <a14:m>
                  <m:oMath xmlns:m="http://schemas.openxmlformats.org/officeDocument/2006/math">
                    <m:sSup>
                      <m:sSupPr>
                        <m:ctrlPr>
                          <a:rPr lang="en-US" sz="3600" i="1" spc="-25" smtClean="0">
                            <a:solidFill>
                              <a:srgbClr val="000000"/>
                            </a:solidFill>
                            <a:latin typeface="Cambria Math" panose="02040503050406030204" pitchFamily="18" charset="0"/>
                          </a:rPr>
                        </m:ctrlPr>
                      </m:sSupPr>
                      <m:e>
                        <m:d>
                          <m:dPr>
                            <m:ctrlPr>
                              <a:rPr lang="en-US" sz="3600" i="1" spc="-25" smtClean="0">
                                <a:solidFill>
                                  <a:srgbClr val="000000"/>
                                </a:solidFill>
                                <a:latin typeface="Cambria Math" panose="02040503050406030204" pitchFamily="18" charset="0"/>
                              </a:rPr>
                            </m:ctrlPr>
                          </m:dPr>
                          <m:e>
                            <m:r>
                              <a:rPr lang="en-US" sz="3600" b="0" i="1" spc="-25" smtClean="0">
                                <a:solidFill>
                                  <a:srgbClr val="000000"/>
                                </a:solidFill>
                                <a:latin typeface="Cambria Math" panose="02040503050406030204" pitchFamily="18" charset="0"/>
                              </a:rPr>
                              <m:t>1028</m:t>
                            </m:r>
                            <m:r>
                              <a:rPr lang="en-US" sz="3600" b="0" i="1" spc="-25" smtClean="0">
                                <a:solidFill>
                                  <a:srgbClr val="000000"/>
                                </a:solidFill>
                                <a:latin typeface="Cambria Math" panose="02040503050406030204" pitchFamily="18" charset="0"/>
                                <a:ea typeface="Cambria Math" panose="02040503050406030204" pitchFamily="18" charset="0"/>
                              </a:rPr>
                              <m:t>∙1028</m:t>
                            </m:r>
                          </m:e>
                        </m:d>
                      </m:e>
                      <m:sup>
                        <m:r>
                          <a:rPr lang="en-US" sz="3600" b="0" i="1" spc="-25" smtClean="0">
                            <a:solidFill>
                              <a:srgbClr val="000000"/>
                            </a:solidFill>
                            <a:latin typeface="Cambria Math" panose="02040503050406030204" pitchFamily="18" charset="0"/>
                          </a:rPr>
                          <m:t>256</m:t>
                        </m:r>
                      </m:sup>
                    </m:sSup>
                  </m:oMath>
                </a14:m>
                <a:r>
                  <a:rPr lang="en-US" sz="3600" spc="-25" dirty="0">
                    <a:solidFill>
                      <a:srgbClr val="000000"/>
                    </a:solidFill>
                    <a:latin typeface="Goudy Old Style" panose="02020502050305020303" pitchFamily="18" charset="0"/>
                  </a:rPr>
                  <a:t> which is humongous!</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a:lnSpc>
                    <a:spcPts val="3616"/>
                  </a:lnSpc>
                  <a:spcBef>
                    <a:spcPct val="0"/>
                  </a:spcBef>
                </a:pPr>
                <a:endParaRPr lang="en-US" sz="2400" spc="-25" dirty="0">
                  <a:solidFill>
                    <a:srgbClr val="FF0000"/>
                  </a:solidFill>
                  <a:latin typeface="Goudy Old Style" panose="02020502050305020303" pitchFamily="18" charset="0"/>
                </a:endParaRPr>
              </a:p>
              <a:p>
                <a:pPr>
                  <a:lnSpc>
                    <a:spcPts val="3616"/>
                  </a:lnSpc>
                  <a:spcBef>
                    <a:spcPct val="0"/>
                  </a:spcBef>
                </a:pPr>
                <a:r>
                  <a:rPr lang="en-US" sz="2400" spc="-25" dirty="0">
                    <a:solidFill>
                      <a:srgbClr val="FF0000"/>
                    </a:solidFill>
                    <a:latin typeface="Goudy Old Style" panose="02020502050305020303" pitchFamily="18" charset="0"/>
                  </a:rPr>
                  <a:t>* We will learn about state space in Module 2.</a:t>
                </a:r>
                <a:endParaRPr lang="en-US" sz="2400" spc="-25" dirty="0">
                  <a:solidFill>
                    <a:srgbClr val="000000"/>
                  </a:solidFill>
                  <a:latin typeface="Goudy Old Style" panose="02020502050305020303" pitchFamily="18" charset="0"/>
                </a:endParaRPr>
              </a:p>
            </p:txBody>
          </p:sp>
        </mc:Choice>
        <mc:Fallback xmlns="">
          <p:sp>
            <p:nvSpPr>
              <p:cNvPr id="10" name="TextBox 8">
                <a:extLst>
                  <a:ext uri="{FF2B5EF4-FFF2-40B4-BE49-F238E27FC236}">
                    <a16:creationId xmlns:a16="http://schemas.microsoft.com/office/drawing/2014/main" id="{5A578377-FC0B-4D12-95F3-6BC61301BF16}"/>
                  </a:ext>
                </a:extLst>
              </p:cNvPr>
              <p:cNvSpPr txBox="1">
                <a:spLocks noRot="1" noChangeAspect="1" noMove="1" noResize="1" noEditPoints="1" noAdjustHandles="1" noChangeArrowheads="1" noChangeShapeType="1" noTextEdit="1"/>
              </p:cNvSpPr>
              <p:nvPr/>
            </p:nvSpPr>
            <p:spPr>
              <a:xfrm>
                <a:off x="9753600" y="2326041"/>
                <a:ext cx="8382000" cy="7350025"/>
              </a:xfrm>
              <a:prstGeom prst="rect">
                <a:avLst/>
              </a:prstGeom>
              <a:blipFill>
                <a:blip r:embed="rId4"/>
                <a:stretch>
                  <a:fillRect l="-3273" t="-3154" r="-3273" b="-1577"/>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47970"/>
          </a:xfrm>
          <a:prstGeom prst="rect">
            <a:avLst/>
          </a:prstGeom>
        </p:spPr>
        <p:txBody>
          <a:bodyPr wrap="square" lIns="0" tIns="0" rIns="0" bIns="0" rtlCol="0" anchor="t">
            <a:spAutoFit/>
          </a:bodyPr>
          <a:lstStyle/>
          <a:p>
            <a:pPr lvl="0" algn="ctr">
              <a:lnSpc>
                <a:spcPts val="11008"/>
              </a:lnSpc>
              <a:spcBef>
                <a:spcPct val="0"/>
              </a:spcBef>
            </a:pPr>
            <a:r>
              <a:rPr lang="en-US" sz="6000" b="1" spc="-25" dirty="0">
                <a:solidFill>
                  <a:srgbClr val="000000"/>
                </a:solidFill>
                <a:latin typeface="Goudy Old Style" panose="02020502050305020303" pitchFamily="18" charset="0"/>
              </a:rPr>
              <a:t>Overview of the modules of this course</a:t>
            </a:r>
            <a:endParaRPr lang="en-US" sz="6000" u="none" strike="noStrike" dirty="0">
              <a:solidFill>
                <a:srgbClr val="000000"/>
              </a:solidFill>
              <a:latin typeface="Repo Bold Bold"/>
            </a:endParaRPr>
          </a:p>
        </p:txBody>
      </p:sp>
      <p:pic>
        <p:nvPicPr>
          <p:cNvPr id="31" name="Picture 2" descr="Traffic congestion - Wikipedia">
            <a:extLst>
              <a:ext uri="{FF2B5EF4-FFF2-40B4-BE49-F238E27FC236}">
                <a16:creationId xmlns:a16="http://schemas.microsoft.com/office/drawing/2014/main" id="{50E56AC0-5E7B-4B29-B4A9-F114753122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1562211"/>
            <a:ext cx="8915400" cy="8510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695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677400" y="1384286"/>
            <a:ext cx="8458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867900" y="2324100"/>
            <a:ext cx="8115300" cy="2772810"/>
          </a:xfrm>
          <a:prstGeom prst="rect">
            <a:avLst/>
          </a:prstGeom>
        </p:spPr>
        <p:txBody>
          <a:bodyPr wrap="square" lIns="0" tIns="0" rIns="0" bIns="0" rtlCol="0" anchor="t">
            <a:spAutoFit/>
          </a:bodyPr>
          <a:lstStyle/>
          <a:p>
            <a:pPr algn="ctr">
              <a:lnSpc>
                <a:spcPts val="3616"/>
              </a:lnSpc>
              <a:spcBef>
                <a:spcPct val="0"/>
              </a:spcBef>
            </a:pPr>
            <a:r>
              <a:rPr lang="en-US" sz="3600" b="1" spc="-25" dirty="0">
                <a:solidFill>
                  <a:srgbClr val="0070C0"/>
                </a:solidFill>
                <a:latin typeface="Goudy Old Style" panose="02020502050305020303" pitchFamily="18" charset="0"/>
              </a:rPr>
              <a:t>Module 4</a:t>
            </a:r>
            <a:r>
              <a:rPr lang="en-US" sz="3600" b="1" spc="-25" dirty="0">
                <a:solidFill>
                  <a:srgbClr val="000000"/>
                </a:solidFill>
                <a:latin typeface="Goudy Old Style" panose="02020502050305020303" pitchFamily="18" charset="0"/>
              </a:rPr>
              <a:t> (Deep Reinforcement Learning)</a:t>
            </a: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spc="-25" dirty="0">
                <a:solidFill>
                  <a:srgbClr val="000000"/>
                </a:solidFill>
                <a:latin typeface="Goudy Old Style" panose="02020502050305020303" pitchFamily="18" charset="0"/>
              </a:rPr>
              <a:t>Example 5:</a:t>
            </a: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As we know,  CNNs are very good in doing automatic feature extraction for image.</a:t>
            </a: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47970"/>
          </a:xfrm>
          <a:prstGeom prst="rect">
            <a:avLst/>
          </a:prstGeom>
        </p:spPr>
        <p:txBody>
          <a:bodyPr wrap="square" lIns="0" tIns="0" rIns="0" bIns="0" rtlCol="0" anchor="t">
            <a:spAutoFit/>
          </a:bodyPr>
          <a:lstStyle/>
          <a:p>
            <a:pPr lvl="0" algn="ctr">
              <a:lnSpc>
                <a:spcPts val="11008"/>
              </a:lnSpc>
              <a:spcBef>
                <a:spcPct val="0"/>
              </a:spcBef>
            </a:pPr>
            <a:r>
              <a:rPr lang="en-US" sz="6000" b="1" spc="-25" dirty="0">
                <a:solidFill>
                  <a:srgbClr val="000000"/>
                </a:solidFill>
                <a:latin typeface="Goudy Old Style" panose="02020502050305020303" pitchFamily="18" charset="0"/>
              </a:rPr>
              <a:t>Overview of the modules of this course</a:t>
            </a:r>
            <a:endParaRPr lang="en-US" sz="6000" u="none" strike="noStrike" dirty="0">
              <a:solidFill>
                <a:srgbClr val="000000"/>
              </a:solidFill>
              <a:latin typeface="Repo Bold Bold"/>
            </a:endParaRPr>
          </a:p>
        </p:txBody>
      </p:sp>
      <p:pic>
        <p:nvPicPr>
          <p:cNvPr id="31" name="Picture 2" descr="Traffic congestion - Wikipedia">
            <a:extLst>
              <a:ext uri="{FF2B5EF4-FFF2-40B4-BE49-F238E27FC236}">
                <a16:creationId xmlns:a16="http://schemas.microsoft.com/office/drawing/2014/main" id="{50E56AC0-5E7B-4B29-B4A9-F114753122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1562211"/>
            <a:ext cx="8915400" cy="8510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856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677400" y="1384286"/>
            <a:ext cx="8458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867900" y="2324100"/>
            <a:ext cx="8115300" cy="6927794"/>
          </a:xfrm>
          <a:prstGeom prst="rect">
            <a:avLst/>
          </a:prstGeom>
        </p:spPr>
        <p:txBody>
          <a:bodyPr wrap="square" lIns="0" tIns="0" rIns="0" bIns="0" rtlCol="0" anchor="t">
            <a:spAutoFit/>
          </a:bodyPr>
          <a:lstStyle/>
          <a:p>
            <a:pPr algn="ctr">
              <a:lnSpc>
                <a:spcPts val="3616"/>
              </a:lnSpc>
              <a:spcBef>
                <a:spcPct val="0"/>
              </a:spcBef>
            </a:pPr>
            <a:r>
              <a:rPr lang="en-US" sz="3600" b="1" spc="-25" dirty="0">
                <a:solidFill>
                  <a:srgbClr val="0070C0"/>
                </a:solidFill>
                <a:latin typeface="Goudy Old Style" panose="02020502050305020303" pitchFamily="18" charset="0"/>
              </a:rPr>
              <a:t>Module 4</a:t>
            </a:r>
            <a:r>
              <a:rPr lang="en-US" sz="3600" b="1" spc="-25" dirty="0">
                <a:solidFill>
                  <a:srgbClr val="000000"/>
                </a:solidFill>
                <a:latin typeface="Goudy Old Style" panose="02020502050305020303" pitchFamily="18" charset="0"/>
              </a:rPr>
              <a:t> (Deep Reinforcement Learning)</a:t>
            </a:r>
          </a:p>
          <a:p>
            <a:pPr>
              <a:lnSpc>
                <a:spcPts val="3616"/>
              </a:lnSpc>
              <a:spcBef>
                <a:spcPct val="0"/>
              </a:spcBef>
            </a:pPr>
            <a:endParaRPr lang="en-US" sz="3600" spc="-25" dirty="0">
              <a:solidFill>
                <a:srgbClr val="000000"/>
              </a:solidFill>
              <a:latin typeface="Goudy Old Style" panose="02020502050305020303" pitchFamily="18" charset="0"/>
            </a:endParaRPr>
          </a:p>
          <a:p>
            <a:pPr>
              <a:lnSpc>
                <a:spcPts val="3616"/>
              </a:lnSpc>
              <a:spcBef>
                <a:spcPct val="0"/>
              </a:spcBef>
            </a:pPr>
            <a:r>
              <a:rPr lang="en-US" sz="3600" spc="-25" dirty="0">
                <a:solidFill>
                  <a:srgbClr val="000000"/>
                </a:solidFill>
                <a:latin typeface="Goudy Old Style" panose="02020502050305020303" pitchFamily="18" charset="0"/>
              </a:rPr>
              <a:t>Example 5:</a:t>
            </a: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As we know,  CNNs are very good in doing automatic feature extraction for image.</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A more interesting fact that further justifies the benefit of CNNs (and hence DRL) are the </a:t>
            </a:r>
            <a:r>
              <a:rPr lang="en-US" sz="3600" b="1" spc="-25" dirty="0">
                <a:solidFill>
                  <a:srgbClr val="FF0000"/>
                </a:solidFill>
                <a:latin typeface="Goudy Old Style" panose="02020502050305020303" pitchFamily="18" charset="0"/>
              </a:rPr>
              <a:t>street signs</a:t>
            </a:r>
            <a:r>
              <a:rPr lang="en-US" sz="3600" spc="-25" dirty="0">
                <a:solidFill>
                  <a:srgbClr val="000000"/>
                </a:solidFill>
                <a:latin typeface="Goudy Old Style" panose="02020502050305020303" pitchFamily="18" charset="0"/>
              </a:rPr>
              <a:t> because they can give us useful information about flow of traffic. While a human can easily ignore such components of an image while doing “manual” feature extraction, CNNs may not.</a:t>
            </a: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47970"/>
          </a:xfrm>
          <a:prstGeom prst="rect">
            <a:avLst/>
          </a:prstGeom>
        </p:spPr>
        <p:txBody>
          <a:bodyPr wrap="square" lIns="0" tIns="0" rIns="0" bIns="0" rtlCol="0" anchor="t">
            <a:spAutoFit/>
          </a:bodyPr>
          <a:lstStyle/>
          <a:p>
            <a:pPr lvl="0" algn="ctr">
              <a:lnSpc>
                <a:spcPts val="11008"/>
              </a:lnSpc>
              <a:spcBef>
                <a:spcPct val="0"/>
              </a:spcBef>
            </a:pPr>
            <a:r>
              <a:rPr lang="en-US" sz="6000" b="1" spc="-25" dirty="0">
                <a:solidFill>
                  <a:srgbClr val="000000"/>
                </a:solidFill>
                <a:latin typeface="Goudy Old Style" panose="02020502050305020303" pitchFamily="18" charset="0"/>
              </a:rPr>
              <a:t>Overview of the modules of this course</a:t>
            </a:r>
            <a:endParaRPr lang="en-US" sz="6000" u="none" strike="noStrike" dirty="0">
              <a:solidFill>
                <a:srgbClr val="000000"/>
              </a:solidFill>
              <a:latin typeface="Repo Bold Bold"/>
            </a:endParaRPr>
          </a:p>
        </p:txBody>
      </p:sp>
      <p:pic>
        <p:nvPicPr>
          <p:cNvPr id="31" name="Picture 2" descr="Traffic congestion - Wikipedia">
            <a:extLst>
              <a:ext uri="{FF2B5EF4-FFF2-40B4-BE49-F238E27FC236}">
                <a16:creationId xmlns:a16="http://schemas.microsoft.com/office/drawing/2014/main" id="{50E56AC0-5E7B-4B29-B4A9-F114753122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1562211"/>
            <a:ext cx="8915400" cy="8510846"/>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92C693FF-24FF-4196-86B6-1220B1D0497F}"/>
              </a:ext>
            </a:extLst>
          </p:cNvPr>
          <p:cNvSpPr/>
          <p:nvPr/>
        </p:nvSpPr>
        <p:spPr>
          <a:xfrm rot="11863993">
            <a:off x="5011519" y="4276189"/>
            <a:ext cx="8694416" cy="1600200"/>
          </a:xfrm>
          <a:prstGeom prst="rightArrow">
            <a:avLst>
              <a:gd name="adj1" fmla="val 19740"/>
              <a:gd name="adj2" fmla="val 50000"/>
            </a:avLst>
          </a:prstGeom>
          <a:solidFill>
            <a:srgbClr val="FF0000">
              <a:alpha val="3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B14485D7-0026-4C08-8AA4-EC041F3ACA3C}"/>
              </a:ext>
            </a:extLst>
          </p:cNvPr>
          <p:cNvSpPr/>
          <p:nvPr/>
        </p:nvSpPr>
        <p:spPr>
          <a:xfrm>
            <a:off x="3200400" y="2781300"/>
            <a:ext cx="5638800" cy="106680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4917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152400" y="1384286"/>
            <a:ext cx="17983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609600" y="2348174"/>
            <a:ext cx="16840200" cy="6466129"/>
          </a:xfrm>
          <a:prstGeom prst="rect">
            <a:avLst/>
          </a:prstGeom>
        </p:spPr>
        <p:txBody>
          <a:bodyPr wrap="square" lIns="0" tIns="0" rIns="0" bIns="0" rtlCol="0" anchor="t">
            <a:spAutoFit/>
          </a:bodyPr>
          <a:lstStyle/>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What is Reinforcement Learning (RL)?</a:t>
            </a:r>
          </a:p>
          <a:p>
            <a:pPr lvl="0">
              <a:lnSpc>
                <a:spcPts val="3616"/>
              </a:lnSpc>
              <a:spcBef>
                <a:spcPct val="0"/>
              </a:spcBef>
            </a:pPr>
            <a:endParaRPr lang="en-US" sz="3600" spc="-25" dirty="0">
              <a:solidFill>
                <a:schemeClr val="bg1">
                  <a:lumMod val="75000"/>
                </a:schemeClr>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Overview of the modules of this course </a:t>
            </a:r>
            <a:r>
              <a:rPr lang="en-US" sz="3600" b="1" spc="-25" dirty="0">
                <a:solidFill>
                  <a:schemeClr val="bg1">
                    <a:lumMod val="75000"/>
                  </a:schemeClr>
                </a:solidFill>
                <a:latin typeface="Goudy Old Style" panose="02020502050305020303" pitchFamily="18" charset="0"/>
              </a:rPr>
              <a:t>(through examples)</a:t>
            </a:r>
            <a:r>
              <a:rPr lang="en-US" sz="3600" spc="-25" dirty="0">
                <a:solidFill>
                  <a:schemeClr val="bg1">
                    <a:lumMod val="75000"/>
                  </a:schemeClr>
                </a:solidFill>
                <a:latin typeface="Goudy Old Style" panose="02020502050305020303" pitchFamily="18" charset="0"/>
              </a:rPr>
              <a:t>.</a:t>
            </a:r>
          </a:p>
          <a:p>
            <a:pPr lvl="0">
              <a:lnSpc>
                <a:spcPts val="3616"/>
              </a:lnSpc>
              <a:spcBef>
                <a:spcPct val="0"/>
              </a:spcBef>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b="1" spc="-25" dirty="0">
                <a:solidFill>
                  <a:srgbClr val="000000"/>
                </a:solidFill>
                <a:latin typeface="Goudy Old Style" panose="02020502050305020303" pitchFamily="18" charset="0"/>
              </a:rPr>
              <a:t>Course logistics.</a:t>
            </a:r>
          </a:p>
          <a:p>
            <a:pPr marL="1028700" lvl="1" indent="-571500">
              <a:lnSpc>
                <a:spcPts val="3616"/>
              </a:lnSpc>
              <a:spcBef>
                <a:spcPct val="0"/>
              </a:spcBef>
              <a:buFont typeface="Wingdings" panose="05000000000000000000" pitchFamily="2" charset="2"/>
              <a:buChar char="§"/>
            </a:pPr>
            <a:r>
              <a:rPr lang="en-US" sz="3600" b="1" spc="-25" dirty="0">
                <a:solidFill>
                  <a:srgbClr val="000000"/>
                </a:solidFill>
                <a:latin typeface="Goudy Old Style" panose="02020502050305020303" pitchFamily="18" charset="0"/>
              </a:rPr>
              <a:t>Prerequisites</a:t>
            </a:r>
          </a:p>
          <a:p>
            <a:pPr marL="1028700" lvl="1" indent="-571500">
              <a:lnSpc>
                <a:spcPts val="3616"/>
              </a:lnSpc>
              <a:spcBef>
                <a:spcPct val="0"/>
              </a:spcBef>
              <a:buFont typeface="Wingdings" panose="05000000000000000000" pitchFamily="2" charset="2"/>
              <a:buChar char="§"/>
            </a:pPr>
            <a:r>
              <a:rPr lang="en-US" sz="3600" b="1" spc="-25" dirty="0">
                <a:solidFill>
                  <a:srgbClr val="000000"/>
                </a:solidFill>
                <a:latin typeface="Goudy Old Style" panose="02020502050305020303" pitchFamily="18" charset="0"/>
              </a:rPr>
              <a:t>References</a:t>
            </a:r>
          </a:p>
          <a:p>
            <a:pPr marL="1028700" lvl="1" indent="-571500">
              <a:lnSpc>
                <a:spcPts val="3616"/>
              </a:lnSpc>
              <a:spcBef>
                <a:spcPct val="0"/>
              </a:spcBef>
              <a:buFont typeface="Wingdings" panose="05000000000000000000" pitchFamily="2" charset="2"/>
              <a:buChar char="§"/>
            </a:pPr>
            <a:r>
              <a:rPr lang="en-US" sz="3600" b="1" spc="-25" dirty="0">
                <a:solidFill>
                  <a:srgbClr val="000000"/>
                </a:solidFill>
                <a:latin typeface="Goudy Old Style" panose="02020502050305020303" pitchFamily="18" charset="0"/>
              </a:rPr>
              <a:t>Marks Distribution</a:t>
            </a:r>
          </a:p>
          <a:p>
            <a:pPr marL="1028700" lvl="1" indent="-571500">
              <a:lnSpc>
                <a:spcPts val="3616"/>
              </a:lnSpc>
              <a:spcBef>
                <a:spcPct val="0"/>
              </a:spcBef>
              <a:buFont typeface="Wingdings" panose="05000000000000000000" pitchFamily="2" charset="2"/>
              <a:buChar char="§"/>
            </a:pPr>
            <a:r>
              <a:rPr lang="en-US" sz="3600" b="1" spc="-25" dirty="0">
                <a:solidFill>
                  <a:srgbClr val="000000"/>
                </a:solidFill>
                <a:latin typeface="Goudy Old Style" panose="02020502050305020303" pitchFamily="18" charset="0"/>
              </a:rPr>
              <a:t>Office hours</a:t>
            </a:r>
          </a:p>
          <a:p>
            <a:pPr lvl="1">
              <a:lnSpc>
                <a:spcPts val="3616"/>
              </a:lnSpc>
              <a:spcBef>
                <a:spcPct val="0"/>
              </a:spcBef>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Miscellaneous Topics.</a:t>
            </a: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u="none" strike="noStrike" dirty="0">
                <a:solidFill>
                  <a:srgbClr val="000000"/>
                </a:solidFill>
                <a:latin typeface="Repo Bold Bold"/>
              </a:rPr>
              <a:t>Lecture Content</a:t>
            </a:r>
          </a:p>
        </p:txBody>
      </p:sp>
    </p:spTree>
    <p:extLst>
      <p:ext uri="{BB962C8B-B14F-4D97-AF65-F5344CB8AC3E}">
        <p14:creationId xmlns:p14="http://schemas.microsoft.com/office/powerpoint/2010/main" val="39103189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228600" y="1384286"/>
            <a:ext cx="179070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609600" y="2348174"/>
            <a:ext cx="17297400" cy="5081135"/>
          </a:xfrm>
          <a:prstGeom prst="rect">
            <a:avLst/>
          </a:prstGeom>
        </p:spPr>
        <p:txBody>
          <a:bodyPr wrap="square" lIns="0" tIns="0" rIns="0" bIns="0" rtlCol="0" anchor="t">
            <a:spAutoFit/>
          </a:bodyPr>
          <a:lstStyle/>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Probability (strong knowledge).</a:t>
            </a:r>
          </a:p>
          <a:p>
            <a:pPr marL="571500" lvl="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Linear algebra (not much)</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Should at least know how to do matrix multiplication      .</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Matrix and vector norms (triangle inequality).</a:t>
            </a:r>
          </a:p>
          <a:p>
            <a:pPr marL="571500" lvl="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Machine Learning/Deep Learning (required for Module 4).</a:t>
            </a:r>
          </a:p>
          <a:p>
            <a:pPr marL="1028700" lvl="1" indent="-571500">
              <a:lnSpc>
                <a:spcPts val="3616"/>
              </a:lnSpc>
              <a:spcBef>
                <a:spcPct val="0"/>
              </a:spcBef>
              <a:buFont typeface="Arial" panose="020B0604020202020204" pitchFamily="34" charset="0"/>
              <a:buChar char="•"/>
            </a:pPr>
            <a:r>
              <a:rPr lang="en-US" sz="3600" b="1" spc="-25" dirty="0">
                <a:solidFill>
                  <a:srgbClr val="000000"/>
                </a:solidFill>
                <a:latin typeface="Goudy Old Style" panose="02020502050305020303" pitchFamily="18" charset="0"/>
              </a:rPr>
              <a:t>Who does have any experience with Deep Learning? Email me. I will send you a tutorial.</a:t>
            </a: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47970"/>
          </a:xfrm>
          <a:prstGeom prst="rect">
            <a:avLst/>
          </a:prstGeom>
        </p:spPr>
        <p:txBody>
          <a:bodyPr wrap="square" lIns="0" tIns="0" rIns="0" bIns="0" rtlCol="0" anchor="t">
            <a:spAutoFit/>
          </a:bodyPr>
          <a:lstStyle/>
          <a:p>
            <a:pPr lvl="0" algn="ctr">
              <a:lnSpc>
                <a:spcPts val="11008"/>
              </a:lnSpc>
              <a:spcBef>
                <a:spcPct val="0"/>
              </a:spcBef>
            </a:pPr>
            <a:r>
              <a:rPr lang="en-US" sz="6000" b="1" spc="-25" dirty="0">
                <a:solidFill>
                  <a:srgbClr val="000000"/>
                </a:solidFill>
                <a:latin typeface="Goudy Old Style" panose="02020502050305020303" pitchFamily="18" charset="0"/>
              </a:rPr>
              <a:t>Prerequisites</a:t>
            </a:r>
            <a:endParaRPr lang="en-US" sz="6000" u="none" strike="noStrike" dirty="0">
              <a:solidFill>
                <a:srgbClr val="000000"/>
              </a:solidFill>
              <a:latin typeface="Repo Bold Bold"/>
            </a:endParaRPr>
          </a:p>
        </p:txBody>
      </p:sp>
      <p:pic>
        <p:nvPicPr>
          <p:cNvPr id="9218" name="Picture 2" descr="Smiley Face&quot; Images – Browse 520,759 Stock Photos, Vectors ...">
            <a:extLst>
              <a:ext uri="{FF2B5EF4-FFF2-40B4-BE49-F238E27FC236}">
                <a16:creationId xmlns:a16="http://schemas.microsoft.com/office/drawing/2014/main" id="{C798BA26-B2C3-49C0-8FB9-D32342EBCF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5200" y="3560676"/>
            <a:ext cx="614362" cy="61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666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144000" y="1384286"/>
            <a:ext cx="89916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296400" y="2348174"/>
            <a:ext cx="8610600" cy="6927794"/>
          </a:xfrm>
          <a:prstGeom prst="rect">
            <a:avLst/>
          </a:prstGeom>
        </p:spPr>
        <p:txBody>
          <a:bodyPr wrap="square" lIns="0" tIns="0" rIns="0" bIns="0" rtlCol="0" anchor="t">
            <a:spAutoFit/>
          </a:bodyPr>
          <a:lstStyle/>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Reinforcement learning in motivated by how animals (humans are also animals     ) learn various skills.</a:t>
            </a:r>
          </a:p>
          <a:p>
            <a:pPr marL="571500" lvl="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Example 1: Learning to ride a bicycle.</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If we fall down we get hurt and avoid doing something that lead to falling.</a:t>
            </a: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If we are about to fall we get scared because of the final outcome and immediately take countermeasures.</a:t>
            </a: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If we can ride the bike straight for a certain distance, we feel good about </a:t>
            </a:r>
            <a:r>
              <a:rPr lang="en-US" sz="3600" spc="-25" dirty="0" err="1">
                <a:solidFill>
                  <a:srgbClr val="000000"/>
                </a:solidFill>
                <a:latin typeface="Goudy Old Style" panose="02020502050305020303" pitchFamily="18" charset="0"/>
              </a:rPr>
              <a:t>ourself</a:t>
            </a:r>
            <a:r>
              <a:rPr lang="en-US" sz="3600" spc="-25" dirty="0">
                <a:solidFill>
                  <a:srgbClr val="000000"/>
                </a:solidFill>
                <a:latin typeface="Goudy Old Style" panose="02020502050305020303" pitchFamily="18" charset="0"/>
              </a:rPr>
              <a:t> and try to redo something similar.  </a:t>
            </a: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u="none" strike="noStrike" dirty="0">
                <a:solidFill>
                  <a:srgbClr val="000000"/>
                </a:solidFill>
                <a:latin typeface="Repo Bold Bold"/>
              </a:rPr>
              <a:t>Motivation</a:t>
            </a:r>
          </a:p>
        </p:txBody>
      </p:sp>
      <p:pic>
        <p:nvPicPr>
          <p:cNvPr id="1028" name="Picture 4" descr="290 Child Falling Off Bike Stock Videos and Royalty-Free Footage - iStock | Child  falling down, Child tripping, Child hurt">
            <a:extLst>
              <a:ext uri="{FF2B5EF4-FFF2-40B4-BE49-F238E27FC236}">
                <a16:creationId xmlns:a16="http://schemas.microsoft.com/office/drawing/2014/main" id="{163A7926-9304-4DFF-9F31-5E364FF6B1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6145950"/>
            <a:ext cx="6400800"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80+ Little Indian Boy Learning To Ride A Bike Stock Photos, Pictures &amp;  Royalty-Free Images - iStock">
            <a:extLst>
              <a:ext uri="{FF2B5EF4-FFF2-40B4-BE49-F238E27FC236}">
                <a16:creationId xmlns:a16="http://schemas.microsoft.com/office/drawing/2014/main" id="{B7DB9170-2959-4E9A-9960-9BB0E6FB0C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0680" y="1485438"/>
            <a:ext cx="6400800" cy="4267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ace with Tears of Joy emoji - Wikipedia">
            <a:extLst>
              <a:ext uri="{FF2B5EF4-FFF2-40B4-BE49-F238E27FC236}">
                <a16:creationId xmlns:a16="http://schemas.microsoft.com/office/drawing/2014/main" id="{A5B2B7DF-DB05-4F81-9451-DE651F470FE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885795" y="2788389"/>
            <a:ext cx="421005" cy="42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51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228600" y="1384286"/>
            <a:ext cx="179070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609600" y="2348174"/>
            <a:ext cx="17297400" cy="6927794"/>
          </a:xfrm>
          <a:prstGeom prst="rect">
            <a:avLst/>
          </a:prstGeom>
        </p:spPr>
        <p:txBody>
          <a:bodyPr wrap="square" lIns="0" tIns="0" rIns="0" bIns="0" rtlCol="0" anchor="t">
            <a:spAutoFit/>
          </a:bodyPr>
          <a:lstStyle/>
          <a:p>
            <a:pPr marL="685800" lvl="0" indent="-685800">
              <a:lnSpc>
                <a:spcPts val="3616"/>
              </a:lnSpc>
              <a:spcBef>
                <a:spcPct val="0"/>
              </a:spcBef>
              <a:buFont typeface="Wingdings" panose="05000000000000000000" pitchFamily="2" charset="2"/>
              <a:buChar char="Ø"/>
            </a:pPr>
            <a:r>
              <a:rPr lang="en-US" sz="4500" spc="-25" dirty="0">
                <a:solidFill>
                  <a:srgbClr val="000000"/>
                </a:solidFill>
                <a:latin typeface="Goudy Old Style" panose="02020502050305020303" pitchFamily="18" charset="0"/>
              </a:rPr>
              <a:t>Books:</a:t>
            </a:r>
          </a:p>
          <a:p>
            <a:pPr lvl="0">
              <a:lnSpc>
                <a:spcPts val="3616"/>
              </a:lnSpc>
              <a:spcBef>
                <a:spcPct val="0"/>
              </a:spcBef>
            </a:pPr>
            <a:endParaRPr lang="en-US" sz="3600" spc="-25" dirty="0">
              <a:solidFill>
                <a:srgbClr val="000000"/>
              </a:solidFill>
              <a:latin typeface="Goudy Old Style" panose="02020502050305020303" pitchFamily="18" charset="0"/>
            </a:endParaRPr>
          </a:p>
          <a:p>
            <a:pPr marL="742950" lvl="0" indent="-742950">
              <a:lnSpc>
                <a:spcPts val="3616"/>
              </a:lnSpc>
              <a:spcBef>
                <a:spcPct val="0"/>
              </a:spcBef>
              <a:buFont typeface="+mj-lt"/>
              <a:buAutoNum type="arabicPeriod"/>
            </a:pPr>
            <a:r>
              <a:rPr lang="en-US" sz="3600" spc="-25" dirty="0">
                <a:solidFill>
                  <a:srgbClr val="000000"/>
                </a:solidFill>
                <a:latin typeface="Goudy Old Style" panose="02020502050305020303" pitchFamily="18" charset="0"/>
              </a:rPr>
              <a:t>Reinforcement Learning: An Introduction, Sutton and </a:t>
            </a:r>
            <a:r>
              <a:rPr lang="en-US" sz="3600" spc="-25" dirty="0" err="1">
                <a:solidFill>
                  <a:srgbClr val="000000"/>
                </a:solidFill>
                <a:latin typeface="Goudy Old Style" panose="02020502050305020303" pitchFamily="18" charset="0"/>
              </a:rPr>
              <a:t>Barto</a:t>
            </a:r>
            <a:r>
              <a:rPr lang="en-US" sz="3600" spc="-25" dirty="0">
                <a:solidFill>
                  <a:srgbClr val="000000"/>
                </a:solidFill>
                <a:latin typeface="Goudy Old Style" panose="02020502050305020303" pitchFamily="18" charset="0"/>
              </a:rPr>
              <a:t>, 2nd Edition.</a:t>
            </a:r>
          </a:p>
          <a:p>
            <a:pPr lvl="0">
              <a:lnSpc>
                <a:spcPts val="3616"/>
              </a:lnSpc>
              <a:spcBef>
                <a:spcPct val="0"/>
              </a:spcBef>
            </a:pPr>
            <a:r>
              <a:rPr lang="en-US" sz="3600" spc="-25" dirty="0">
                <a:solidFill>
                  <a:srgbClr val="000000"/>
                </a:solidFill>
                <a:latin typeface="Goudy Old Style" panose="02020502050305020303" pitchFamily="18" charset="0"/>
              </a:rPr>
              <a:t>       </a:t>
            </a:r>
            <a:r>
              <a:rPr lang="en-US" sz="3600" i="1" spc="-25" dirty="0">
                <a:solidFill>
                  <a:srgbClr val="000000"/>
                </a:solidFill>
                <a:latin typeface="Goudy Old Style" panose="02020502050305020303" pitchFamily="18" charset="0"/>
              </a:rPr>
              <a:t>Available online for free</a:t>
            </a:r>
          </a:p>
          <a:p>
            <a:pPr lvl="0">
              <a:lnSpc>
                <a:spcPts val="3616"/>
              </a:lnSpc>
              <a:spcBef>
                <a:spcPct val="0"/>
              </a:spcBef>
            </a:pPr>
            <a:endParaRPr lang="en-US" sz="3600" spc="-25" dirty="0">
              <a:solidFill>
                <a:srgbClr val="000000"/>
              </a:solidFill>
              <a:latin typeface="Goudy Old Style" panose="02020502050305020303" pitchFamily="18" charset="0"/>
            </a:endParaRPr>
          </a:p>
          <a:p>
            <a:pPr marL="685800" lvl="0" indent="-685800">
              <a:lnSpc>
                <a:spcPts val="3616"/>
              </a:lnSpc>
              <a:spcBef>
                <a:spcPct val="0"/>
              </a:spcBef>
              <a:buFont typeface="Wingdings" panose="05000000000000000000" pitchFamily="2" charset="2"/>
              <a:buChar char="Ø"/>
            </a:pPr>
            <a:r>
              <a:rPr lang="en-US" sz="4500" spc="-25" dirty="0">
                <a:solidFill>
                  <a:srgbClr val="000000"/>
                </a:solidFill>
                <a:latin typeface="Goudy Old Style" panose="02020502050305020303" pitchFamily="18" charset="0"/>
              </a:rPr>
              <a:t>Video lectures:</a:t>
            </a:r>
          </a:p>
          <a:p>
            <a:pPr lvl="0">
              <a:lnSpc>
                <a:spcPts val="3616"/>
              </a:lnSpc>
              <a:spcBef>
                <a:spcPct val="0"/>
              </a:spcBef>
            </a:pPr>
            <a:endParaRPr lang="en-US" sz="3600" spc="-25" dirty="0">
              <a:solidFill>
                <a:srgbClr val="000000"/>
              </a:solidFill>
              <a:latin typeface="Goudy Old Style" panose="02020502050305020303" pitchFamily="18" charset="0"/>
            </a:endParaRPr>
          </a:p>
          <a:p>
            <a:pPr marL="742950" lvl="0" indent="-742950">
              <a:lnSpc>
                <a:spcPts val="3616"/>
              </a:lnSpc>
              <a:spcBef>
                <a:spcPct val="0"/>
              </a:spcBef>
              <a:buFont typeface="+mj-lt"/>
              <a:buAutoNum type="arabicPeriod"/>
            </a:pPr>
            <a:r>
              <a:rPr lang="en-US" sz="3600" spc="-25" dirty="0">
                <a:solidFill>
                  <a:srgbClr val="000000"/>
                </a:solidFill>
                <a:latin typeface="Goudy Old Style" panose="02020502050305020303" pitchFamily="18" charset="0"/>
              </a:rPr>
              <a:t>NPTEL, Indian Institute of Technology Madras, Prof. </a:t>
            </a:r>
            <a:r>
              <a:rPr lang="en-US" sz="3600" spc="-25" dirty="0" err="1">
                <a:solidFill>
                  <a:srgbClr val="000000"/>
                </a:solidFill>
                <a:latin typeface="Goudy Old Style" panose="02020502050305020303" pitchFamily="18" charset="0"/>
              </a:rPr>
              <a:t>Balaraman</a:t>
            </a:r>
            <a:r>
              <a:rPr lang="en-US" sz="3600" spc="-25" dirty="0">
                <a:solidFill>
                  <a:srgbClr val="000000"/>
                </a:solidFill>
                <a:latin typeface="Goudy Old Style" panose="02020502050305020303" pitchFamily="18" charset="0"/>
              </a:rPr>
              <a:t> Ravindran.</a:t>
            </a:r>
          </a:p>
          <a:p>
            <a:pPr marL="742950" lvl="0" indent="-742950">
              <a:lnSpc>
                <a:spcPts val="3616"/>
              </a:lnSpc>
              <a:spcBef>
                <a:spcPct val="0"/>
              </a:spcBef>
              <a:buFont typeface="+mj-lt"/>
              <a:buAutoNum type="arabicPeriod"/>
            </a:pPr>
            <a:r>
              <a:rPr lang="en-US" sz="3600" spc="-25" dirty="0">
                <a:solidFill>
                  <a:srgbClr val="000000"/>
                </a:solidFill>
                <a:latin typeface="Goudy Old Style" panose="02020502050305020303" pitchFamily="18" charset="0"/>
              </a:rPr>
              <a:t>CS 234, Stanford University, Prof. Emma </a:t>
            </a:r>
            <a:r>
              <a:rPr lang="en-US" sz="3600" spc="-25" dirty="0" err="1">
                <a:solidFill>
                  <a:srgbClr val="000000"/>
                </a:solidFill>
                <a:latin typeface="Goudy Old Style" panose="02020502050305020303" pitchFamily="18" charset="0"/>
              </a:rPr>
              <a:t>Brunskill</a:t>
            </a:r>
            <a:r>
              <a:rPr lang="en-US" sz="3600" spc="-25" dirty="0">
                <a:solidFill>
                  <a:srgbClr val="000000"/>
                </a:solidFill>
                <a:latin typeface="Goudy Old Style" panose="02020502050305020303" pitchFamily="18" charset="0"/>
              </a:rPr>
              <a:t>.</a:t>
            </a:r>
          </a:p>
          <a:p>
            <a:pPr marL="742950" lvl="0" indent="-742950">
              <a:lnSpc>
                <a:spcPts val="3616"/>
              </a:lnSpc>
              <a:spcBef>
                <a:spcPct val="0"/>
              </a:spcBef>
              <a:buFont typeface="+mj-lt"/>
              <a:buAutoNum type="arabicPeriod"/>
            </a:pPr>
            <a:r>
              <a:rPr lang="en-US" sz="3600" spc="-25" dirty="0">
                <a:solidFill>
                  <a:srgbClr val="000000"/>
                </a:solidFill>
                <a:latin typeface="Goudy Old Style" panose="02020502050305020303" pitchFamily="18" charset="0"/>
              </a:rPr>
              <a:t>CS 285, University of California Berkeley, Prof. Sergey Levine.</a:t>
            </a:r>
          </a:p>
          <a:p>
            <a:pPr marL="742950" lvl="0" indent="-742950">
              <a:lnSpc>
                <a:spcPts val="3616"/>
              </a:lnSpc>
              <a:spcBef>
                <a:spcPct val="0"/>
              </a:spcBef>
              <a:buFont typeface="+mj-lt"/>
              <a:buAutoNum type="arabicPeriod"/>
            </a:pPr>
            <a:r>
              <a:rPr lang="en-US" sz="3600" spc="-25" dirty="0">
                <a:solidFill>
                  <a:srgbClr val="000000"/>
                </a:solidFill>
                <a:latin typeface="Goudy Old Style" panose="02020502050305020303" pitchFamily="18" charset="0"/>
              </a:rPr>
              <a:t>CS 885, University of Waterloo, Prof. Pascal Poupart.</a:t>
            </a:r>
          </a:p>
          <a:p>
            <a:pPr lvl="1">
              <a:lnSpc>
                <a:spcPts val="3616"/>
              </a:lnSpc>
              <a:spcBef>
                <a:spcPct val="0"/>
              </a:spcBef>
            </a:pPr>
            <a:endParaRPr lang="en-US" sz="3600" spc="-25" dirty="0">
              <a:solidFill>
                <a:srgbClr val="000000"/>
              </a:solidFill>
              <a:latin typeface="Goudy Old Style" panose="02020502050305020303" pitchFamily="18" charset="0"/>
            </a:endParaRPr>
          </a:p>
          <a:p>
            <a:pPr marL="685800" indent="-685800">
              <a:lnSpc>
                <a:spcPts val="3616"/>
              </a:lnSpc>
              <a:spcBef>
                <a:spcPct val="0"/>
              </a:spcBef>
              <a:buFont typeface="Wingdings" panose="05000000000000000000" pitchFamily="2" charset="2"/>
              <a:buChar char="Ø"/>
            </a:pPr>
            <a:r>
              <a:rPr lang="en-US" sz="4500" spc="-25" dirty="0">
                <a:solidFill>
                  <a:srgbClr val="000000"/>
                </a:solidFill>
                <a:latin typeface="Goudy Old Style" panose="02020502050305020303" pitchFamily="18" charset="0"/>
              </a:rPr>
              <a:t>My lecture notes will be available in Dropbox.</a:t>
            </a:r>
          </a:p>
          <a:p>
            <a:pPr marL="1143000" lvl="1" indent="-6858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Will share the link soon after I have included everyone’s email id in the group email list.</a:t>
            </a: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47970"/>
          </a:xfrm>
          <a:prstGeom prst="rect">
            <a:avLst/>
          </a:prstGeom>
        </p:spPr>
        <p:txBody>
          <a:bodyPr wrap="square" lIns="0" tIns="0" rIns="0" bIns="0" rtlCol="0" anchor="t">
            <a:spAutoFit/>
          </a:bodyPr>
          <a:lstStyle/>
          <a:p>
            <a:pPr lvl="0" algn="ctr">
              <a:lnSpc>
                <a:spcPts val="11008"/>
              </a:lnSpc>
              <a:spcBef>
                <a:spcPct val="0"/>
              </a:spcBef>
            </a:pPr>
            <a:r>
              <a:rPr lang="en-US" sz="6000" b="1" u="none" strike="noStrike" spc="-25" dirty="0">
                <a:solidFill>
                  <a:srgbClr val="000000"/>
                </a:solidFill>
                <a:latin typeface="Goudy Old Style" panose="02020502050305020303" pitchFamily="18" charset="0"/>
              </a:rPr>
              <a:t>References</a:t>
            </a:r>
            <a:endParaRPr lang="en-US" sz="6000" u="none" strike="noStrike" dirty="0">
              <a:solidFill>
                <a:srgbClr val="000000"/>
              </a:solidFill>
              <a:latin typeface="Repo Bold Bold"/>
            </a:endParaRPr>
          </a:p>
        </p:txBody>
      </p:sp>
    </p:spTree>
    <p:extLst>
      <p:ext uri="{BB962C8B-B14F-4D97-AF65-F5344CB8AC3E}">
        <p14:creationId xmlns:p14="http://schemas.microsoft.com/office/powerpoint/2010/main" val="1158974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228600" y="1384286"/>
            <a:ext cx="179070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609600" y="2324100"/>
            <a:ext cx="17297400" cy="8312788"/>
          </a:xfrm>
          <a:prstGeom prst="rect">
            <a:avLst/>
          </a:prstGeom>
        </p:spPr>
        <p:txBody>
          <a:bodyPr wrap="square" lIns="0" tIns="0" rIns="0" bIns="0" rtlCol="0" anchor="t">
            <a:spAutoFit/>
          </a:bodyPr>
          <a:lstStyle/>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Programming assignments (40%). </a:t>
            </a:r>
            <a:r>
              <a:rPr lang="en-US" sz="3600" b="1" spc="-25" dirty="0">
                <a:solidFill>
                  <a:srgbClr val="0070C0"/>
                </a:solidFill>
                <a:latin typeface="Goudy Old Style" panose="02020502050305020303" pitchFamily="18" charset="0"/>
              </a:rPr>
              <a:t>In groups of 3-4. Will send an email about this.</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Module 1 (10%).</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Module 2 (15%).</a:t>
            </a:r>
          </a:p>
          <a:p>
            <a:pPr marL="1028700" lvl="1" indent="-571500">
              <a:lnSpc>
                <a:spcPts val="3616"/>
              </a:lnSpc>
              <a:spcBef>
                <a:spcPct val="0"/>
              </a:spcBef>
              <a:buFont typeface="Arial" panose="020B0604020202020204" pitchFamily="34" charset="0"/>
              <a:buChar char="•"/>
            </a:pPr>
            <a:r>
              <a:rPr lang="en-US" sz="3600" spc="-25">
                <a:solidFill>
                  <a:srgbClr val="000000"/>
                </a:solidFill>
                <a:latin typeface="Goudy Old Style" panose="02020502050305020303" pitchFamily="18" charset="0"/>
              </a:rPr>
              <a:t>Module 3 (10%).</a:t>
            </a: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Module 4 (15%).</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If there is any assignment for Module 5, then it will be </a:t>
            </a:r>
            <a:r>
              <a:rPr lang="en-US" sz="3600" b="1" spc="-25" dirty="0">
                <a:solidFill>
                  <a:srgbClr val="0070C0"/>
                </a:solidFill>
                <a:latin typeface="Goudy Old Style" panose="02020502050305020303" pitchFamily="18" charset="0"/>
              </a:rPr>
              <a:t>extra marks</a:t>
            </a:r>
            <a:r>
              <a:rPr lang="en-US" sz="3600" spc="-25" dirty="0">
                <a:solidFill>
                  <a:srgbClr val="000000"/>
                </a:solidFill>
                <a:latin typeface="Goudy Old Style" panose="02020502050305020303" pitchFamily="18" charset="0"/>
              </a:rPr>
              <a:t>.</a:t>
            </a:r>
          </a:p>
          <a:p>
            <a:pPr marL="1028700" lvl="1" indent="-571500">
              <a:lnSpc>
                <a:spcPts val="3616"/>
              </a:lnSpc>
              <a:spcBef>
                <a:spcPct val="0"/>
              </a:spcBef>
              <a:buFont typeface="Arial" panose="020B0604020202020204" pitchFamily="34" charset="0"/>
              <a:buChar char="•"/>
            </a:pPr>
            <a:r>
              <a:rPr lang="en-US" sz="3600" b="1" spc="-25" dirty="0">
                <a:solidFill>
                  <a:srgbClr val="000000"/>
                </a:solidFill>
                <a:latin typeface="Goudy Old Style" panose="02020502050305020303" pitchFamily="18" charset="0"/>
              </a:rPr>
              <a:t> </a:t>
            </a:r>
            <a:r>
              <a:rPr lang="en-US" sz="3600" b="1" spc="-25" dirty="0">
                <a:solidFill>
                  <a:srgbClr val="FF0000"/>
                </a:solidFill>
                <a:latin typeface="Goudy Old Style" panose="02020502050305020303" pitchFamily="18" charset="0"/>
              </a:rPr>
              <a:t>Academic dishonesty will be heavily penalized. No chance for apologies!</a:t>
            </a: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Minor 1 (5%).</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Minor 2 (15%).</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Final Exam (30%).</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b="1" spc="-25" dirty="0">
                <a:solidFill>
                  <a:srgbClr val="000000"/>
                </a:solidFill>
                <a:latin typeface="Goudy Old Style" panose="02020502050305020303" pitchFamily="18" charset="0"/>
              </a:rPr>
              <a:t> </a:t>
            </a:r>
            <a:r>
              <a:rPr lang="en-US" sz="3600" b="1" spc="-25" dirty="0">
                <a:solidFill>
                  <a:srgbClr val="0070C0"/>
                </a:solidFill>
                <a:latin typeface="Goudy Old Style" panose="02020502050305020303" pitchFamily="18" charset="0"/>
              </a:rPr>
              <a:t>Surprise quiz</a:t>
            </a:r>
            <a:r>
              <a:rPr lang="en-US" sz="3600" b="1" spc="-25" dirty="0">
                <a:solidFill>
                  <a:srgbClr val="000000"/>
                </a:solidFill>
                <a:latin typeface="Goudy Old Style" panose="02020502050305020303" pitchFamily="18" charset="0"/>
              </a:rPr>
              <a:t> </a:t>
            </a:r>
            <a:r>
              <a:rPr lang="en-US" sz="3600" spc="-25" dirty="0">
                <a:solidFill>
                  <a:srgbClr val="000000"/>
                </a:solidFill>
                <a:latin typeface="Goudy Old Style" panose="02020502050305020303" pitchFamily="18" charset="0"/>
              </a:rPr>
              <a:t>(10% </a:t>
            </a:r>
            <a:r>
              <a:rPr lang="en-US" sz="3600" b="1" spc="-25" dirty="0">
                <a:solidFill>
                  <a:srgbClr val="0070C0"/>
                </a:solidFill>
                <a:latin typeface="Goudy Old Style" panose="02020502050305020303" pitchFamily="18" charset="0"/>
              </a:rPr>
              <a:t>extra marks</a:t>
            </a:r>
            <a:r>
              <a:rPr lang="en-US" sz="3600" spc="-25" dirty="0">
                <a:solidFill>
                  <a:srgbClr val="000000"/>
                </a:solidFill>
                <a:latin typeface="Goudy Old Style" panose="02020502050305020303" pitchFamily="18" charset="0"/>
              </a:rPr>
              <a:t> in total) through </a:t>
            </a:r>
            <a:r>
              <a:rPr lang="en-US" sz="3600" b="1" spc="-25" dirty="0">
                <a:solidFill>
                  <a:srgbClr val="0070C0"/>
                </a:solidFill>
                <a:latin typeface="Goudy Old Style" panose="02020502050305020303" pitchFamily="18" charset="0"/>
              </a:rPr>
              <a:t>Euclid</a:t>
            </a:r>
            <a:r>
              <a:rPr lang="en-US" sz="3600" spc="-25" dirty="0">
                <a:solidFill>
                  <a:srgbClr val="000000"/>
                </a:solidFill>
                <a:latin typeface="Goudy Old Style" panose="02020502050305020303" pitchFamily="18" charset="0"/>
              </a:rPr>
              <a:t>. Number of quizzes is unknown!</a:t>
            </a:r>
          </a:p>
          <a:p>
            <a:pPr marL="1028700" lvl="1" indent="-571500">
              <a:lnSpc>
                <a:spcPts val="3616"/>
              </a:lnSpc>
              <a:spcBef>
                <a:spcPct val="0"/>
              </a:spcBef>
              <a:buFont typeface="Arial" panose="020B0604020202020204" pitchFamily="34" charset="0"/>
              <a:buChar char="•"/>
            </a:pPr>
            <a:r>
              <a:rPr lang="en-US" sz="3600" b="1" spc="-25" dirty="0">
                <a:latin typeface="Goudy Old Style" panose="02020502050305020303" pitchFamily="18" charset="0"/>
              </a:rPr>
              <a:t> </a:t>
            </a:r>
            <a:r>
              <a:rPr lang="en-US" sz="3600" b="1" spc="-25" dirty="0">
                <a:solidFill>
                  <a:srgbClr val="FF0000"/>
                </a:solidFill>
                <a:latin typeface="Goudy Old Style" panose="02020502050305020303" pitchFamily="18" charset="0"/>
              </a:rPr>
              <a:t>Please bring your laptop, pen/pencil, paper everyday for the surprise quiz.</a:t>
            </a: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47970"/>
          </a:xfrm>
          <a:prstGeom prst="rect">
            <a:avLst/>
          </a:prstGeom>
        </p:spPr>
        <p:txBody>
          <a:bodyPr wrap="square" lIns="0" tIns="0" rIns="0" bIns="0" rtlCol="0" anchor="t">
            <a:spAutoFit/>
          </a:bodyPr>
          <a:lstStyle/>
          <a:p>
            <a:pPr lvl="0" algn="ctr">
              <a:lnSpc>
                <a:spcPts val="11008"/>
              </a:lnSpc>
              <a:spcBef>
                <a:spcPct val="0"/>
              </a:spcBef>
            </a:pPr>
            <a:r>
              <a:rPr lang="en-US" sz="6000" b="1" spc="-25" dirty="0">
                <a:solidFill>
                  <a:srgbClr val="000000"/>
                </a:solidFill>
                <a:latin typeface="Goudy Old Style" panose="02020502050305020303" pitchFamily="18" charset="0"/>
              </a:rPr>
              <a:t>Marks Distribution</a:t>
            </a:r>
            <a:endParaRPr lang="en-US" sz="6000" u="none" strike="noStrike" dirty="0">
              <a:solidFill>
                <a:srgbClr val="000000"/>
              </a:solidFill>
              <a:latin typeface="Repo Bold Bold"/>
            </a:endParaRPr>
          </a:p>
        </p:txBody>
      </p:sp>
      <p:sp>
        <p:nvSpPr>
          <p:cNvPr id="4" name="Thought Bubble: Cloud 3">
            <a:extLst>
              <a:ext uri="{FF2B5EF4-FFF2-40B4-BE49-F238E27FC236}">
                <a16:creationId xmlns:a16="http://schemas.microsoft.com/office/drawing/2014/main" id="{8E3AAE50-3DDE-4E88-B7FA-AECE35D8F814}"/>
              </a:ext>
            </a:extLst>
          </p:cNvPr>
          <p:cNvSpPr/>
          <p:nvPr/>
        </p:nvSpPr>
        <p:spPr>
          <a:xfrm>
            <a:off x="9067800" y="6286500"/>
            <a:ext cx="5334000" cy="213360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A5715BE-23FF-4134-94AA-3EA5C30E8EF0}"/>
              </a:ext>
            </a:extLst>
          </p:cNvPr>
          <p:cNvSpPr txBox="1"/>
          <p:nvPr/>
        </p:nvSpPr>
        <p:spPr>
          <a:xfrm>
            <a:off x="9829800" y="6499220"/>
            <a:ext cx="3810000" cy="1708160"/>
          </a:xfrm>
          <a:prstGeom prst="rect">
            <a:avLst/>
          </a:prstGeom>
          <a:noFill/>
        </p:spPr>
        <p:txBody>
          <a:bodyPr wrap="square" rtlCol="0">
            <a:spAutoFit/>
          </a:bodyPr>
          <a:lstStyle/>
          <a:p>
            <a:pPr algn="ctr"/>
            <a:r>
              <a:rPr lang="en-US" sz="3500" dirty="0">
                <a:solidFill>
                  <a:srgbClr val="0070C0"/>
                </a:solidFill>
              </a:rPr>
              <a:t>Euclid setup in progress by Prof. Bhanu.</a:t>
            </a:r>
          </a:p>
        </p:txBody>
      </p:sp>
    </p:spTree>
    <p:extLst>
      <p:ext uri="{BB962C8B-B14F-4D97-AF65-F5344CB8AC3E}">
        <p14:creationId xmlns:p14="http://schemas.microsoft.com/office/powerpoint/2010/main" val="14191742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228600" y="1384286"/>
            <a:ext cx="179070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609600" y="2348174"/>
            <a:ext cx="17297400" cy="3696140"/>
          </a:xfrm>
          <a:prstGeom prst="rect">
            <a:avLst/>
          </a:prstGeom>
        </p:spPr>
        <p:txBody>
          <a:bodyPr wrap="square" lIns="0" tIns="0" rIns="0" bIns="0" rtlCol="0" anchor="t">
            <a:spAutoFit/>
          </a:bodyPr>
          <a:lstStyle/>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There will be </a:t>
            </a:r>
            <a:r>
              <a:rPr lang="en-US" sz="3600" b="1" spc="-25" dirty="0">
                <a:solidFill>
                  <a:srgbClr val="0070C0"/>
                </a:solidFill>
                <a:latin typeface="Goudy Old Style" panose="02020502050305020303" pitchFamily="18" charset="0"/>
              </a:rPr>
              <a:t>one hour of office hours every week</a:t>
            </a:r>
            <a:r>
              <a:rPr lang="en-US" sz="3600" spc="-25" dirty="0">
                <a:solidFill>
                  <a:srgbClr val="000000"/>
                </a:solidFill>
                <a:latin typeface="Goudy Old Style" panose="02020502050305020303" pitchFamily="18" charset="0"/>
              </a:rPr>
              <a:t>.</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Will be decided by google form survey.</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Will conduct the survey as soon as I have everyone’s email id in the group email list.</a:t>
            </a:r>
          </a:p>
          <a:p>
            <a:pPr>
              <a:lnSpc>
                <a:spcPts val="3616"/>
              </a:lnSpc>
              <a:spcBef>
                <a:spcPct val="0"/>
              </a:spcBef>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You can also come to my cubicle by booking </a:t>
            </a:r>
            <a:r>
              <a:rPr lang="en-US" sz="3600" b="1" spc="-25" dirty="0">
                <a:solidFill>
                  <a:srgbClr val="0070C0"/>
                </a:solidFill>
                <a:latin typeface="Goudy Old Style" panose="02020502050305020303" pitchFamily="18" charset="0"/>
              </a:rPr>
              <a:t>prior appointments </a:t>
            </a:r>
            <a:r>
              <a:rPr lang="en-US" sz="3600" spc="-25" dirty="0">
                <a:solidFill>
                  <a:srgbClr val="000000"/>
                </a:solidFill>
                <a:latin typeface="Goudy Old Style" panose="02020502050305020303" pitchFamily="18" charset="0"/>
              </a:rPr>
              <a:t>mentioning the </a:t>
            </a:r>
            <a:r>
              <a:rPr lang="en-US" sz="3600" b="1" spc="-25" dirty="0">
                <a:solidFill>
                  <a:srgbClr val="0070C0"/>
                </a:solidFill>
                <a:latin typeface="Goudy Old Style" panose="02020502050305020303" pitchFamily="18" charset="0"/>
              </a:rPr>
              <a:t>topic of discussion in brief</a:t>
            </a:r>
            <a:r>
              <a:rPr lang="en-US" sz="3600" spc="-25" dirty="0">
                <a:solidFill>
                  <a:srgbClr val="000000"/>
                </a:solidFill>
                <a:latin typeface="Goudy Old Style" panose="02020502050305020303" pitchFamily="18" charset="0"/>
              </a:rPr>
              <a:t>. (so that I have some time to prepare).</a:t>
            </a: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47970"/>
          </a:xfrm>
          <a:prstGeom prst="rect">
            <a:avLst/>
          </a:prstGeom>
        </p:spPr>
        <p:txBody>
          <a:bodyPr wrap="square" lIns="0" tIns="0" rIns="0" bIns="0" rtlCol="0" anchor="t">
            <a:spAutoFit/>
          </a:bodyPr>
          <a:lstStyle/>
          <a:p>
            <a:pPr lvl="0" algn="ctr">
              <a:lnSpc>
                <a:spcPts val="11008"/>
              </a:lnSpc>
              <a:spcBef>
                <a:spcPct val="0"/>
              </a:spcBef>
            </a:pPr>
            <a:r>
              <a:rPr lang="en-US" sz="6000" b="1" spc="-25" dirty="0">
                <a:solidFill>
                  <a:srgbClr val="000000"/>
                </a:solidFill>
                <a:latin typeface="Goudy Old Style" panose="02020502050305020303" pitchFamily="18" charset="0"/>
              </a:rPr>
              <a:t>Office Hours</a:t>
            </a:r>
            <a:endParaRPr lang="en-US" sz="6000" u="none" strike="noStrike" dirty="0">
              <a:solidFill>
                <a:srgbClr val="000000"/>
              </a:solidFill>
              <a:latin typeface="Repo Bold Bold"/>
            </a:endParaRPr>
          </a:p>
        </p:txBody>
      </p:sp>
    </p:spTree>
    <p:extLst>
      <p:ext uri="{BB962C8B-B14F-4D97-AF65-F5344CB8AC3E}">
        <p14:creationId xmlns:p14="http://schemas.microsoft.com/office/powerpoint/2010/main" val="99037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152400" y="1384286"/>
            <a:ext cx="17983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609600" y="2348174"/>
            <a:ext cx="16840200" cy="6466129"/>
          </a:xfrm>
          <a:prstGeom prst="rect">
            <a:avLst/>
          </a:prstGeom>
        </p:spPr>
        <p:txBody>
          <a:bodyPr wrap="square" lIns="0" tIns="0" rIns="0" bIns="0" rtlCol="0" anchor="t">
            <a:spAutoFit/>
          </a:bodyPr>
          <a:lstStyle/>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What is Reinforcement Learning (RL)?</a:t>
            </a:r>
          </a:p>
          <a:p>
            <a:pPr marL="571500" lvl="0" indent="-571500">
              <a:lnSpc>
                <a:spcPts val="3616"/>
              </a:lnSpc>
              <a:spcBef>
                <a:spcPct val="0"/>
              </a:spcBef>
              <a:buFont typeface="Wingdings" panose="05000000000000000000" pitchFamily="2" charset="2"/>
              <a:buChar char="Ø"/>
            </a:pPr>
            <a:endParaRPr lang="en-US" sz="3600" spc="-25" dirty="0">
              <a:solidFill>
                <a:schemeClr val="bg1">
                  <a:lumMod val="75000"/>
                </a:schemeClr>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Overview of the modules of this course </a:t>
            </a:r>
            <a:r>
              <a:rPr lang="en-US" sz="3600" b="1" spc="-25" dirty="0">
                <a:solidFill>
                  <a:schemeClr val="bg1">
                    <a:lumMod val="75000"/>
                  </a:schemeClr>
                </a:solidFill>
                <a:latin typeface="Goudy Old Style" panose="02020502050305020303" pitchFamily="18" charset="0"/>
              </a:rPr>
              <a:t>(through examples)</a:t>
            </a:r>
            <a:r>
              <a:rPr lang="en-US" sz="3600" spc="-25" dirty="0">
                <a:solidFill>
                  <a:schemeClr val="bg1">
                    <a:lumMod val="75000"/>
                  </a:schemeClr>
                </a:solidFill>
                <a:latin typeface="Goudy Old Style" panose="02020502050305020303" pitchFamily="18" charset="0"/>
              </a:rPr>
              <a:t>.</a:t>
            </a:r>
          </a:p>
          <a:p>
            <a:pPr marL="571500" lvl="0" indent="-571500">
              <a:lnSpc>
                <a:spcPts val="3616"/>
              </a:lnSpc>
              <a:spcBef>
                <a:spcPct val="0"/>
              </a:spcBef>
              <a:buFont typeface="Wingdings" panose="05000000000000000000" pitchFamily="2" charset="2"/>
              <a:buChar char="Ø"/>
            </a:pPr>
            <a:endParaRPr lang="en-US" sz="3600" spc="-25" dirty="0">
              <a:solidFill>
                <a:schemeClr val="bg1">
                  <a:lumMod val="75000"/>
                </a:schemeClr>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How is RL different from other AI topics?</a:t>
            </a:r>
          </a:p>
          <a:p>
            <a:pPr marL="571500" lvl="0" indent="-571500">
              <a:lnSpc>
                <a:spcPts val="3616"/>
              </a:lnSpc>
              <a:spcBef>
                <a:spcPct val="0"/>
              </a:spcBef>
              <a:buFont typeface="Wingdings" panose="05000000000000000000" pitchFamily="2" charset="2"/>
              <a:buChar char="Ø"/>
            </a:pPr>
            <a:endParaRPr lang="en-US" sz="3600" spc="-25" dirty="0">
              <a:solidFill>
                <a:schemeClr val="bg1">
                  <a:lumMod val="75000"/>
                </a:schemeClr>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chemeClr val="bg1">
                    <a:lumMod val="75000"/>
                  </a:schemeClr>
                </a:solidFill>
                <a:latin typeface="Goudy Old Style" panose="02020502050305020303" pitchFamily="18" charset="0"/>
              </a:rPr>
              <a:t>Course logistics.</a:t>
            </a:r>
          </a:p>
          <a:p>
            <a:pPr marL="571500" lvl="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b="1" spc="-25" dirty="0">
                <a:solidFill>
                  <a:srgbClr val="000000"/>
                </a:solidFill>
                <a:latin typeface="Goudy Old Style" panose="02020502050305020303" pitchFamily="18" charset="0"/>
              </a:rPr>
              <a:t>Miscellaneous Topics.</a:t>
            </a:r>
          </a:p>
          <a:p>
            <a:pPr marL="1028700" lvl="1" indent="-571500">
              <a:lnSpc>
                <a:spcPts val="3616"/>
              </a:lnSpc>
              <a:spcBef>
                <a:spcPct val="0"/>
              </a:spcBef>
              <a:buFont typeface="Wingdings" panose="05000000000000000000" pitchFamily="2" charset="2"/>
              <a:buChar char="§"/>
            </a:pPr>
            <a:r>
              <a:rPr lang="en-US" sz="3600" b="1" spc="-25" dirty="0">
                <a:solidFill>
                  <a:srgbClr val="000000"/>
                </a:solidFill>
                <a:latin typeface="Goudy Old Style" panose="02020502050305020303" pitchFamily="18" charset="0"/>
              </a:rPr>
              <a:t>Module 3 by Dr. Neel.</a:t>
            </a:r>
          </a:p>
          <a:p>
            <a:pPr marL="1028700" lvl="1" indent="-571500">
              <a:lnSpc>
                <a:spcPts val="3616"/>
              </a:lnSpc>
              <a:spcBef>
                <a:spcPct val="0"/>
              </a:spcBef>
              <a:buFont typeface="Wingdings" panose="05000000000000000000" pitchFamily="2" charset="2"/>
              <a:buChar char="§"/>
            </a:pPr>
            <a:r>
              <a:rPr lang="en-US" sz="3600" b="1" spc="-25" dirty="0">
                <a:solidFill>
                  <a:srgbClr val="000000"/>
                </a:solidFill>
                <a:latin typeface="Goudy Old Style" panose="02020502050305020303" pitchFamily="18" charset="0"/>
              </a:rPr>
              <a:t>Mu Email Id.</a:t>
            </a:r>
          </a:p>
          <a:p>
            <a:pPr marL="1028700" lvl="1" indent="-571500">
              <a:lnSpc>
                <a:spcPts val="3616"/>
              </a:lnSpc>
              <a:spcBef>
                <a:spcPct val="0"/>
              </a:spcBef>
              <a:buFont typeface="Wingdings" panose="05000000000000000000" pitchFamily="2" charset="2"/>
              <a:buChar char="§"/>
            </a:pPr>
            <a:r>
              <a:rPr lang="en-US" sz="3600" b="1" spc="-25" dirty="0">
                <a:solidFill>
                  <a:srgbClr val="000000"/>
                </a:solidFill>
                <a:latin typeface="Goudy Old Style" panose="02020502050305020303" pitchFamily="18" charset="0"/>
              </a:rPr>
              <a:t>Discussion about preliminary survey.</a:t>
            </a: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u="none" strike="noStrike" dirty="0">
                <a:solidFill>
                  <a:srgbClr val="000000"/>
                </a:solidFill>
                <a:latin typeface="Repo Bold Bold"/>
              </a:rPr>
              <a:t>Lecture Content</a:t>
            </a:r>
          </a:p>
        </p:txBody>
      </p:sp>
    </p:spTree>
    <p:extLst>
      <p:ext uri="{BB962C8B-B14F-4D97-AF65-F5344CB8AC3E}">
        <p14:creationId xmlns:p14="http://schemas.microsoft.com/office/powerpoint/2010/main" val="4182831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677400" y="1384286"/>
            <a:ext cx="84582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906000" y="2348174"/>
            <a:ext cx="8229600" cy="5081135"/>
          </a:xfrm>
          <a:prstGeom prst="rect">
            <a:avLst/>
          </a:prstGeom>
        </p:spPr>
        <p:txBody>
          <a:bodyPr wrap="square" lIns="0" tIns="0" rIns="0" bIns="0" rtlCol="0" anchor="t">
            <a:spAutoFit/>
          </a:bodyPr>
          <a:lstStyle/>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Module 3 of this course will be handled by </a:t>
            </a:r>
            <a:r>
              <a:rPr lang="en-US" sz="3600" b="1" spc="-25" dirty="0">
                <a:solidFill>
                  <a:srgbClr val="0070C0"/>
                </a:solidFill>
                <a:latin typeface="Goudy Old Style" panose="02020502050305020303" pitchFamily="18" charset="0"/>
              </a:rPr>
              <a:t>Dr. Gone </a:t>
            </a:r>
            <a:r>
              <a:rPr lang="en-US" sz="3600" b="1" spc="-25" dirty="0" err="1">
                <a:solidFill>
                  <a:srgbClr val="0070C0"/>
                </a:solidFill>
                <a:latin typeface="Goudy Old Style" panose="02020502050305020303" pitchFamily="18" charset="0"/>
              </a:rPr>
              <a:t>Neelakantam</a:t>
            </a:r>
            <a:r>
              <a:rPr lang="en-US" sz="3600" spc="-25" dirty="0">
                <a:solidFill>
                  <a:srgbClr val="000000"/>
                </a:solidFill>
                <a:latin typeface="Goudy Old Style" panose="02020502050305020303" pitchFamily="18" charset="0"/>
              </a:rPr>
              <a:t>.</a:t>
            </a:r>
          </a:p>
          <a:p>
            <a:pPr marL="571500" lvl="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His research work is related to the </a:t>
            </a:r>
            <a:r>
              <a:rPr lang="en-US" sz="3600" b="1" spc="-25" dirty="0">
                <a:solidFill>
                  <a:srgbClr val="0070C0"/>
                </a:solidFill>
                <a:latin typeface="Goudy Old Style" panose="02020502050305020303" pitchFamily="18" charset="0"/>
              </a:rPr>
              <a:t>application of reinforcement learning</a:t>
            </a:r>
            <a:r>
              <a:rPr lang="en-US" sz="3600" spc="-25" dirty="0">
                <a:solidFill>
                  <a:srgbClr val="000000"/>
                </a:solidFill>
                <a:latin typeface="Goudy Old Style" panose="02020502050305020303" pitchFamily="18" charset="0"/>
              </a:rPr>
              <a:t>, </a:t>
            </a:r>
            <a:r>
              <a:rPr lang="en-US" sz="3600" spc="-25" dirty="0" err="1">
                <a:solidFill>
                  <a:srgbClr val="000000"/>
                </a:solidFill>
                <a:latin typeface="Goudy Old Style" panose="02020502050305020303" pitchFamily="18" charset="0"/>
              </a:rPr>
              <a:t>e.x</a:t>
            </a:r>
            <a:r>
              <a:rPr lang="en-US" sz="3600" spc="-25" dirty="0">
                <a:solidFill>
                  <a:srgbClr val="000000"/>
                </a:solidFill>
                <a:latin typeface="Goudy Old Style" panose="02020502050305020303" pitchFamily="18" charset="0"/>
              </a:rPr>
              <a:t>. </a:t>
            </a:r>
            <a:r>
              <a:rPr lang="en-US" sz="3600" b="1" spc="-25" dirty="0">
                <a:solidFill>
                  <a:srgbClr val="0070C0"/>
                </a:solidFill>
                <a:latin typeface="Goudy Old Style" panose="02020502050305020303" pitchFamily="18" charset="0"/>
              </a:rPr>
              <a:t>smart cities</a:t>
            </a:r>
            <a:r>
              <a:rPr lang="en-US" sz="3600" spc="-25" dirty="0">
                <a:solidFill>
                  <a:srgbClr val="000000"/>
                </a:solidFill>
                <a:latin typeface="Goudy Old Style" panose="02020502050305020303" pitchFamily="18" charset="0"/>
              </a:rPr>
              <a:t>.</a:t>
            </a:r>
          </a:p>
          <a:p>
            <a:pPr marL="571500" lvl="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Any expectations regarding Module 3 should be directly discussed by Dr. Neel.</a:t>
            </a: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dirty="0">
                <a:solidFill>
                  <a:srgbClr val="000000"/>
                </a:solidFill>
                <a:latin typeface="Repo Bold Bold"/>
              </a:rPr>
              <a:t>Module 3 by Dr. Neel</a:t>
            </a:r>
            <a:endParaRPr lang="en-US" sz="6000" u="none" strike="noStrike" dirty="0">
              <a:solidFill>
                <a:srgbClr val="000000"/>
              </a:solidFill>
              <a:latin typeface="Repo Bold Bold"/>
            </a:endParaRPr>
          </a:p>
        </p:txBody>
      </p:sp>
      <p:pic>
        <p:nvPicPr>
          <p:cNvPr id="3" name="Picture 2">
            <a:extLst>
              <a:ext uri="{FF2B5EF4-FFF2-40B4-BE49-F238E27FC236}">
                <a16:creationId xmlns:a16="http://schemas.microsoft.com/office/drawing/2014/main" id="{AA0CEE64-B56E-4DCE-950F-3893A53219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6371" y="2019300"/>
            <a:ext cx="7143750" cy="7143750"/>
          </a:xfrm>
          <a:prstGeom prst="rect">
            <a:avLst/>
          </a:prstGeom>
        </p:spPr>
      </p:pic>
    </p:spTree>
    <p:extLst>
      <p:ext uri="{BB962C8B-B14F-4D97-AF65-F5344CB8AC3E}">
        <p14:creationId xmlns:p14="http://schemas.microsoft.com/office/powerpoint/2010/main" val="4250325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381000" y="1384286"/>
            <a:ext cx="175260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609600" y="2366225"/>
            <a:ext cx="17023080" cy="6927794"/>
          </a:xfrm>
          <a:prstGeom prst="rect">
            <a:avLst/>
          </a:prstGeom>
        </p:spPr>
        <p:txBody>
          <a:bodyPr wrap="square" lIns="0" tIns="0" rIns="0" bIns="0" rtlCol="0" anchor="t">
            <a:spAutoFit/>
          </a:bodyPr>
          <a:lstStyle/>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There are three mentions of something to do with </a:t>
            </a:r>
            <a:r>
              <a:rPr lang="en-US" sz="3600" b="1" spc="-25" dirty="0">
                <a:solidFill>
                  <a:srgbClr val="0070C0"/>
                </a:solidFill>
                <a:latin typeface="Goudy Old Style" panose="02020502050305020303" pitchFamily="18" charset="0"/>
              </a:rPr>
              <a:t>designing rewards</a:t>
            </a:r>
            <a:r>
              <a:rPr lang="en-US" sz="3600" spc="-25" dirty="0">
                <a:solidFill>
                  <a:srgbClr val="000000"/>
                </a:solidFill>
                <a:latin typeface="Goudy Old Style" panose="02020502050305020303" pitchFamily="18" charset="0"/>
              </a:rPr>
              <a:t>. </a:t>
            </a:r>
            <a:r>
              <a:rPr lang="en-US" sz="3600" b="1" spc="-25" dirty="0">
                <a:solidFill>
                  <a:srgbClr val="0070C0"/>
                </a:solidFill>
                <a:latin typeface="Goudy Old Style" panose="02020502050305020303" pitchFamily="18" charset="0"/>
              </a:rPr>
              <a:t>Inverse reinforcement learning </a:t>
            </a:r>
            <a:r>
              <a:rPr lang="en-US" sz="3600" spc="-25" dirty="0">
                <a:solidFill>
                  <a:srgbClr val="000000"/>
                </a:solidFill>
                <a:latin typeface="Goudy Old Style" panose="02020502050305020303" pitchFamily="18" charset="0"/>
              </a:rPr>
              <a:t>(Module 3) is one way of doing it.</a:t>
            </a:r>
          </a:p>
          <a:p>
            <a:pPr marL="571500" lvl="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There is a mention of </a:t>
            </a:r>
            <a:r>
              <a:rPr lang="en-US" sz="3600" b="1" spc="-25" dirty="0">
                <a:solidFill>
                  <a:srgbClr val="0070C0"/>
                </a:solidFill>
                <a:latin typeface="Goudy Old Style" panose="02020502050305020303" pitchFamily="18" charset="0"/>
              </a:rPr>
              <a:t>Proximal Policy Optimization</a:t>
            </a:r>
            <a:r>
              <a:rPr lang="en-US" sz="3600" spc="-25" dirty="0">
                <a:solidFill>
                  <a:srgbClr val="000000"/>
                </a:solidFill>
                <a:latin typeface="Goudy Old Style" panose="02020502050305020303" pitchFamily="18" charset="0"/>
              </a:rPr>
              <a:t>. I will cover that while dealing with Module 4.</a:t>
            </a:r>
          </a:p>
          <a:p>
            <a:pPr marL="571500" lvl="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There is a mention of </a:t>
            </a:r>
            <a:r>
              <a:rPr lang="en-US" sz="3600" b="1" spc="-25" dirty="0">
                <a:solidFill>
                  <a:srgbClr val="0070C0"/>
                </a:solidFill>
                <a:latin typeface="Goudy Old Style" panose="02020502050305020303" pitchFamily="18" charset="0"/>
              </a:rPr>
              <a:t>Reinforcement Learning from Human Feedback</a:t>
            </a:r>
            <a:r>
              <a:rPr lang="en-US" sz="3600" spc="-25" dirty="0">
                <a:solidFill>
                  <a:srgbClr val="000000"/>
                </a:solidFill>
                <a:latin typeface="Goudy Old Style" panose="02020502050305020303" pitchFamily="18" charset="0"/>
              </a:rPr>
              <a:t>.</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Will try to incorporate it as part of </a:t>
            </a:r>
            <a:r>
              <a:rPr lang="en-US" sz="3600" b="1" spc="-25" dirty="0">
                <a:solidFill>
                  <a:srgbClr val="0070C0"/>
                </a:solidFill>
                <a:latin typeface="Goudy Old Style" panose="02020502050305020303" pitchFamily="18" charset="0"/>
              </a:rPr>
              <a:t>Programming Assignment for Module 4</a:t>
            </a:r>
            <a:r>
              <a:rPr lang="en-US" sz="3600" spc="-25" dirty="0">
                <a:solidFill>
                  <a:srgbClr val="000000"/>
                </a:solidFill>
                <a:latin typeface="Goudy Old Style" panose="02020502050305020303" pitchFamily="18" charset="0"/>
              </a:rPr>
              <a:t>. </a:t>
            </a:r>
            <a:r>
              <a:rPr lang="en-US" sz="3600" b="1" spc="-25" dirty="0">
                <a:solidFill>
                  <a:srgbClr val="000000"/>
                </a:solidFill>
                <a:latin typeface="Goudy Old Style" panose="02020502050305020303" pitchFamily="18" charset="0"/>
              </a:rPr>
              <a:t>No Guarantees! Gathering datasets and cleaning them can be a huge issue.</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NOT from the perspective of NLP though (I have zero knowledge about NLP).</a:t>
            </a: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Coding in Python and </a:t>
            </a:r>
            <a:r>
              <a:rPr lang="en-US" sz="3600" spc="-25" dirty="0" err="1">
                <a:solidFill>
                  <a:srgbClr val="000000"/>
                </a:solidFill>
                <a:latin typeface="Goudy Old Style" panose="02020502050305020303" pitchFamily="18" charset="0"/>
              </a:rPr>
              <a:t>Openai</a:t>
            </a:r>
            <a:r>
              <a:rPr lang="en-US" sz="3600" spc="-25" dirty="0">
                <a:solidFill>
                  <a:srgbClr val="000000"/>
                </a:solidFill>
                <a:latin typeface="Goudy Old Style" panose="02020502050305020303" pitchFamily="18" charset="0"/>
              </a:rPr>
              <a:t> Gym.</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You can use </a:t>
            </a:r>
            <a:r>
              <a:rPr lang="en-US" sz="3600" spc="-25" dirty="0" err="1">
                <a:solidFill>
                  <a:srgbClr val="000000"/>
                </a:solidFill>
                <a:latin typeface="Goudy Old Style" panose="02020502050305020303" pitchFamily="18" charset="0"/>
              </a:rPr>
              <a:t>Tensorflow</a:t>
            </a:r>
            <a:r>
              <a:rPr lang="en-US" sz="3600" spc="-25" dirty="0">
                <a:solidFill>
                  <a:srgbClr val="000000"/>
                </a:solidFill>
                <a:latin typeface="Goudy Old Style" panose="02020502050305020303" pitchFamily="18" charset="0"/>
              </a:rPr>
              <a:t>, </a:t>
            </a:r>
            <a:r>
              <a:rPr lang="en-US" sz="3600" spc="-25" dirty="0" err="1">
                <a:solidFill>
                  <a:srgbClr val="000000"/>
                </a:solidFill>
                <a:latin typeface="Goudy Old Style" panose="02020502050305020303" pitchFamily="18" charset="0"/>
              </a:rPr>
              <a:t>Keras</a:t>
            </a:r>
            <a:r>
              <a:rPr lang="en-US" sz="3600" spc="-25" dirty="0">
                <a:solidFill>
                  <a:srgbClr val="000000"/>
                </a:solidFill>
                <a:latin typeface="Goudy Old Style" panose="02020502050305020303" pitchFamily="18" charset="0"/>
              </a:rPr>
              <a:t>, or </a:t>
            </a:r>
            <a:r>
              <a:rPr lang="en-US" sz="3600" spc="-25" dirty="0" err="1">
                <a:solidFill>
                  <a:srgbClr val="000000"/>
                </a:solidFill>
                <a:latin typeface="Goudy Old Style" panose="02020502050305020303" pitchFamily="18" charset="0"/>
              </a:rPr>
              <a:t>Pytorch</a:t>
            </a:r>
            <a:r>
              <a:rPr lang="en-US" sz="3600" spc="-25" dirty="0">
                <a:solidFill>
                  <a:srgbClr val="000000"/>
                </a:solidFill>
                <a:latin typeface="Goudy Old Style" panose="02020502050305020303" pitchFamily="18" charset="0"/>
              </a:rPr>
              <a:t> (I don’t know </a:t>
            </a:r>
            <a:r>
              <a:rPr lang="en-US" sz="3600" spc="-25" dirty="0" err="1">
                <a:solidFill>
                  <a:srgbClr val="000000"/>
                </a:solidFill>
                <a:latin typeface="Goudy Old Style" panose="02020502050305020303" pitchFamily="18" charset="0"/>
              </a:rPr>
              <a:t>Pytorch</a:t>
            </a:r>
            <a:r>
              <a:rPr lang="en-US" sz="3600" spc="-25" dirty="0">
                <a:solidFill>
                  <a:srgbClr val="000000"/>
                </a:solidFill>
                <a:latin typeface="Goudy Old Style" panose="02020502050305020303" pitchFamily="18" charset="0"/>
              </a:rPr>
              <a:t>). But either way, as far as programming assignment for Module 4 is concerned, I will simply run the code and check its performance.</a:t>
            </a: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dirty="0">
                <a:solidFill>
                  <a:srgbClr val="000000"/>
                </a:solidFill>
                <a:latin typeface="Repo Bold Bold"/>
              </a:rPr>
              <a:t>Discussion about Preliminary Survey</a:t>
            </a:r>
            <a:endParaRPr lang="en-US" sz="6000" u="none" strike="noStrike" dirty="0">
              <a:solidFill>
                <a:srgbClr val="000000"/>
              </a:solidFill>
              <a:latin typeface="Repo Bold Bold"/>
            </a:endParaRPr>
          </a:p>
        </p:txBody>
      </p:sp>
    </p:spTree>
    <p:extLst>
      <p:ext uri="{BB962C8B-B14F-4D97-AF65-F5344CB8AC3E}">
        <p14:creationId xmlns:p14="http://schemas.microsoft.com/office/powerpoint/2010/main" val="1728223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381000" y="1384286"/>
            <a:ext cx="175260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609600" y="2366225"/>
            <a:ext cx="17023080" cy="2772810"/>
          </a:xfrm>
          <a:prstGeom prst="rect">
            <a:avLst/>
          </a:prstGeom>
        </p:spPr>
        <p:txBody>
          <a:bodyPr wrap="square" lIns="0" tIns="0" rIns="0" bIns="0" rtlCol="0" anchor="t">
            <a:spAutoFit/>
          </a:bodyPr>
          <a:lstStyle/>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I have created a </a:t>
            </a:r>
            <a:r>
              <a:rPr lang="en-US" sz="3600" b="1" spc="-25" dirty="0">
                <a:solidFill>
                  <a:srgbClr val="0070C0"/>
                </a:solidFill>
                <a:latin typeface="Goudy Old Style" panose="02020502050305020303" pitchFamily="18" charset="0"/>
              </a:rPr>
              <a:t>group email</a:t>
            </a:r>
            <a:r>
              <a:rPr lang="en-US" sz="3600" spc="-25" dirty="0">
                <a:solidFill>
                  <a:srgbClr val="000000"/>
                </a:solidFill>
                <a:latin typeface="Goudy Old Style" panose="02020502050305020303" pitchFamily="18" charset="0"/>
              </a:rPr>
              <a:t>. If you did not receive any email from me, especially </a:t>
            </a:r>
            <a:r>
              <a:rPr lang="en-US" sz="3600" b="1" spc="-25" dirty="0">
                <a:solidFill>
                  <a:srgbClr val="0070C0"/>
                </a:solidFill>
                <a:latin typeface="Goudy Old Style" panose="02020502050305020303" pitchFamily="18" charset="0"/>
              </a:rPr>
              <a:t>Masters/PhD students</a:t>
            </a:r>
            <a:r>
              <a:rPr lang="en-US" sz="3600" spc="-25" dirty="0">
                <a:solidFill>
                  <a:srgbClr val="000000"/>
                </a:solidFill>
                <a:latin typeface="Goudy Old Style" panose="02020502050305020303" pitchFamily="18" charset="0"/>
              </a:rPr>
              <a:t>, please email me your </a:t>
            </a:r>
            <a:r>
              <a:rPr lang="en-US" sz="3600" b="1" spc="-25" dirty="0">
                <a:solidFill>
                  <a:srgbClr val="0070C0"/>
                </a:solidFill>
                <a:latin typeface="Goudy Old Style" panose="02020502050305020303" pitchFamily="18" charset="0"/>
              </a:rPr>
              <a:t>Roll Number </a:t>
            </a:r>
            <a:r>
              <a:rPr lang="en-US" sz="3600" spc="-25" dirty="0">
                <a:solidFill>
                  <a:srgbClr val="000000"/>
                </a:solidFill>
                <a:latin typeface="Goudy Old Style" panose="02020502050305020303" pitchFamily="18" charset="0"/>
              </a:rPr>
              <a:t>and </a:t>
            </a:r>
            <a:r>
              <a:rPr lang="en-US" sz="3600" b="1" spc="-25" dirty="0">
                <a:solidFill>
                  <a:srgbClr val="0070C0"/>
                </a:solidFill>
                <a:latin typeface="Goudy Old Style" panose="02020502050305020303" pitchFamily="18" charset="0"/>
              </a:rPr>
              <a:t>MU Email Id</a:t>
            </a:r>
            <a:r>
              <a:rPr lang="en-US" sz="3600" spc="-25" dirty="0">
                <a:solidFill>
                  <a:srgbClr val="000000"/>
                </a:solidFill>
                <a:latin typeface="Goudy Old Style" panose="02020502050305020303" pitchFamily="18" charset="0"/>
              </a:rPr>
              <a:t>.</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a:lnSpc>
                <a:spcPts val="3616"/>
              </a:lnSpc>
              <a:spcBef>
                <a:spcPct val="0"/>
              </a:spcBef>
            </a:pPr>
            <a:endParaRPr lang="en-US" sz="3600" spc="-25" dirty="0">
              <a:solidFill>
                <a:srgbClr val="000000"/>
              </a:solidFill>
              <a:latin typeface="Goudy Old Style" panose="02020502050305020303" pitchFamily="18" charset="0"/>
            </a:endParaRPr>
          </a:p>
          <a:p>
            <a:pPr algn="ctr">
              <a:lnSpc>
                <a:spcPts val="3616"/>
              </a:lnSpc>
              <a:spcBef>
                <a:spcPct val="0"/>
              </a:spcBef>
            </a:pPr>
            <a:r>
              <a:rPr lang="en-US" sz="3600" spc="-25" dirty="0">
                <a:solidFill>
                  <a:srgbClr val="000000"/>
                </a:solidFill>
                <a:latin typeface="Goudy Old Style" panose="02020502050305020303" pitchFamily="18" charset="0"/>
              </a:rPr>
              <a:t>My email: </a:t>
            </a:r>
            <a:r>
              <a:rPr lang="en-US" sz="3600" b="1" spc="-25" dirty="0">
                <a:solidFill>
                  <a:srgbClr val="0070C0"/>
                </a:solidFill>
                <a:latin typeface="Goudy Old Style" panose="02020502050305020303" pitchFamily="18" charset="0"/>
              </a:rPr>
              <a:t>gourav.saha@mahindrauniversity.edu.in</a:t>
            </a: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dirty="0">
                <a:solidFill>
                  <a:srgbClr val="000000"/>
                </a:solidFill>
                <a:latin typeface="Repo Bold Bold"/>
              </a:rPr>
              <a:t>MU Email Id</a:t>
            </a:r>
            <a:endParaRPr lang="en-US" sz="6000" u="none" strike="noStrike" dirty="0">
              <a:solidFill>
                <a:srgbClr val="000000"/>
              </a:solidFill>
              <a:latin typeface="Repo Bold Bold"/>
            </a:endParaRPr>
          </a:p>
        </p:txBody>
      </p:sp>
    </p:spTree>
    <p:extLst>
      <p:ext uri="{BB962C8B-B14F-4D97-AF65-F5344CB8AC3E}">
        <p14:creationId xmlns:p14="http://schemas.microsoft.com/office/powerpoint/2010/main" val="3551364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381000" y="1384286"/>
            <a:ext cx="175260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609600" y="2366225"/>
            <a:ext cx="17023080" cy="7389459"/>
          </a:xfrm>
          <a:prstGeom prst="rect">
            <a:avLst/>
          </a:prstGeom>
        </p:spPr>
        <p:txBody>
          <a:bodyPr wrap="square" lIns="0" tIns="0" rIns="0" bIns="0" rtlCol="0" anchor="t">
            <a:spAutoFit/>
          </a:bodyPr>
          <a:lstStyle/>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There has been a request for </a:t>
            </a:r>
            <a:r>
              <a:rPr lang="en-US" sz="3600" b="1" spc="-25" dirty="0">
                <a:solidFill>
                  <a:srgbClr val="0070C0"/>
                </a:solidFill>
                <a:latin typeface="Goudy Old Style" panose="02020502050305020303" pitchFamily="18" charset="0"/>
              </a:rPr>
              <a:t>live coding </a:t>
            </a:r>
            <a:r>
              <a:rPr lang="en-US" sz="3600" spc="-25" dirty="0">
                <a:solidFill>
                  <a:srgbClr val="000000"/>
                </a:solidFill>
                <a:latin typeface="Goudy Old Style" panose="02020502050305020303" pitchFamily="18" charset="0"/>
              </a:rPr>
              <a:t>during the final survey of Control Theory course.</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 </a:t>
            </a:r>
            <a:r>
              <a:rPr lang="en-US" sz="3600" b="1" spc="-25" dirty="0">
                <a:solidFill>
                  <a:srgbClr val="0070C0"/>
                </a:solidFill>
                <a:latin typeface="Goudy Old Style" panose="02020502050305020303" pitchFamily="18" charset="0"/>
              </a:rPr>
              <a:t>3-4 live coding lectures</a:t>
            </a:r>
            <a:r>
              <a:rPr lang="en-US" sz="3600" spc="-25" dirty="0">
                <a:solidFill>
                  <a:srgbClr val="000000"/>
                </a:solidFill>
                <a:latin typeface="Goudy Old Style" panose="02020502050305020303" pitchFamily="18" charset="0"/>
              </a:rPr>
              <a:t>.</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One live coding lecture for every module (maybe two live coding lectures for Module 2).</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There was some comment like:</a:t>
            </a:r>
          </a:p>
          <a:p>
            <a:pPr>
              <a:lnSpc>
                <a:spcPts val="3616"/>
              </a:lnSpc>
              <a:spcBef>
                <a:spcPct val="0"/>
              </a:spcBef>
            </a:pPr>
            <a:r>
              <a:rPr lang="en-US" sz="3600" spc="-25" dirty="0">
                <a:solidFill>
                  <a:srgbClr val="000000"/>
                </a:solidFill>
                <a:latin typeface="Goudy Old Style" panose="02020502050305020303" pitchFamily="18" charset="0"/>
              </a:rPr>
              <a:t>    </a:t>
            </a:r>
            <a:r>
              <a:rPr lang="en-US" sz="3600" i="1" spc="-25" dirty="0">
                <a:solidFill>
                  <a:srgbClr val="00B050"/>
                </a:solidFill>
                <a:latin typeface="Goudy Old Style" panose="02020502050305020303" pitchFamily="18" charset="0"/>
              </a:rPr>
              <a:t>“please don't do the “have to build models or learn how to do them without libraries too”… Let's please</a:t>
            </a:r>
          </a:p>
          <a:p>
            <a:pPr>
              <a:lnSpc>
                <a:spcPts val="3616"/>
              </a:lnSpc>
              <a:spcBef>
                <a:spcPct val="0"/>
              </a:spcBef>
            </a:pPr>
            <a:r>
              <a:rPr lang="en-US" sz="3600" i="1" spc="-25" dirty="0">
                <a:solidFill>
                  <a:srgbClr val="00B050"/>
                </a:solidFill>
                <a:latin typeface="Goudy Old Style" panose="02020502050305020303" pitchFamily="18" charset="0"/>
              </a:rPr>
              <a:t>      do it the way one would at a job.”</a:t>
            </a: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I have never worked in corporate       . Don’t know what is required in such a setting.</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By guess is that in an ever changing world, it is more strategical to have a lot of </a:t>
            </a:r>
            <a:r>
              <a:rPr lang="en-US" sz="3600" b="1" spc="-25" dirty="0">
                <a:solidFill>
                  <a:srgbClr val="0070C0"/>
                </a:solidFill>
                <a:latin typeface="Goudy Old Style" panose="02020502050305020303" pitchFamily="18" charset="0"/>
              </a:rPr>
              <a:t>“transferable skills”</a:t>
            </a:r>
            <a:r>
              <a:rPr lang="en-US" sz="3600" b="1" spc="-25" dirty="0">
                <a:solidFill>
                  <a:srgbClr val="000000"/>
                </a:solidFill>
                <a:latin typeface="Goudy Old Style" panose="02020502050305020303" pitchFamily="18" charset="0"/>
              </a:rPr>
              <a:t> </a:t>
            </a:r>
            <a:r>
              <a:rPr lang="en-US" sz="3600" spc="-25" dirty="0">
                <a:solidFill>
                  <a:srgbClr val="000000"/>
                </a:solidFill>
                <a:latin typeface="Goudy Old Style" panose="02020502050305020303" pitchFamily="18" charset="0"/>
              </a:rPr>
              <a:t>to increase your opportunities.</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While learning how a library works, you will learn many such transferrable skills by knowing how an algorithm works rather than simply using it. Such knowledge will have applications beyond Reinforcement Learning.</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So here is the deal:</a:t>
            </a:r>
          </a:p>
          <a:p>
            <a:pPr marL="1485900" lvl="2" indent="-571500">
              <a:lnSpc>
                <a:spcPts val="3616"/>
              </a:lnSpc>
              <a:spcBef>
                <a:spcPct val="0"/>
              </a:spcBef>
              <a:buFont typeface="Wingdings" panose="05000000000000000000" pitchFamily="2" charset="2"/>
              <a:buChar char="ü"/>
            </a:pPr>
            <a:r>
              <a:rPr lang="en-US" sz="3600" spc="-25" dirty="0">
                <a:solidFill>
                  <a:srgbClr val="000000"/>
                </a:solidFill>
                <a:latin typeface="Goudy Old Style" panose="02020502050305020303" pitchFamily="18" charset="0"/>
              </a:rPr>
              <a:t>For Module 1 and 2, you will be coding the algorithm.</a:t>
            </a:r>
          </a:p>
          <a:p>
            <a:pPr marL="1485900" lvl="2" indent="-571500">
              <a:lnSpc>
                <a:spcPts val="3616"/>
              </a:lnSpc>
              <a:spcBef>
                <a:spcPct val="0"/>
              </a:spcBef>
              <a:buFont typeface="Wingdings" panose="05000000000000000000" pitchFamily="2" charset="2"/>
              <a:buChar char="ü"/>
            </a:pPr>
            <a:r>
              <a:rPr lang="en-US" sz="3600" spc="-25" dirty="0">
                <a:solidFill>
                  <a:srgbClr val="000000"/>
                </a:solidFill>
                <a:latin typeface="Goudy Old Style" panose="02020502050305020303" pitchFamily="18" charset="0"/>
              </a:rPr>
              <a:t>For Module 4, you will use pre-existing libraries.</a:t>
            </a: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dirty="0">
                <a:solidFill>
                  <a:srgbClr val="000000"/>
                </a:solidFill>
                <a:latin typeface="Repo Bold Bold"/>
              </a:rPr>
              <a:t>Discussion about Preliminary Survey</a:t>
            </a:r>
            <a:endParaRPr lang="en-US" sz="6000" u="none" strike="noStrike" dirty="0">
              <a:solidFill>
                <a:srgbClr val="000000"/>
              </a:solidFill>
              <a:latin typeface="Repo Bold Bold"/>
            </a:endParaRPr>
          </a:p>
        </p:txBody>
      </p:sp>
      <p:pic>
        <p:nvPicPr>
          <p:cNvPr id="5122" name="Picture 2" descr="Top Sad Emoji Stock Vectors, Illustrations &amp; Clip Art ...">
            <a:extLst>
              <a:ext uri="{FF2B5EF4-FFF2-40B4-BE49-F238E27FC236}">
                <a16:creationId xmlns:a16="http://schemas.microsoft.com/office/drawing/2014/main" id="{DF399631-432C-40DE-B34F-439BFD3F39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7888" y="5448300"/>
            <a:ext cx="671712" cy="547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5631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810000" y="1562100"/>
            <a:ext cx="10896012" cy="6728287"/>
          </a:xfrm>
          <a:custGeom>
            <a:avLst/>
            <a:gdLst/>
            <a:ahLst/>
            <a:cxnLst/>
            <a:rect l="l" t="t" r="r" b="b"/>
            <a:pathLst>
              <a:path w="10896012" h="6728287">
                <a:moveTo>
                  <a:pt x="0" y="0"/>
                </a:moveTo>
                <a:lnTo>
                  <a:pt x="10896012" y="0"/>
                </a:lnTo>
                <a:lnTo>
                  <a:pt x="10896012" y="6728287"/>
                </a:lnTo>
                <a:lnTo>
                  <a:pt x="0" y="6728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280041" y="3775429"/>
            <a:ext cx="9952531" cy="2481861"/>
          </a:xfrm>
          <a:prstGeom prst="rect">
            <a:avLst/>
          </a:prstGeom>
        </p:spPr>
        <p:txBody>
          <a:bodyPr lIns="0" tIns="0" rIns="0" bIns="0" rtlCol="0" anchor="t">
            <a:spAutoFit/>
          </a:bodyPr>
          <a:lstStyle/>
          <a:p>
            <a:pPr marL="0" lvl="0" indent="0" algn="ctr">
              <a:lnSpc>
                <a:spcPts val="20152"/>
              </a:lnSpc>
              <a:spcBef>
                <a:spcPct val="0"/>
              </a:spcBef>
            </a:pPr>
            <a:r>
              <a:rPr lang="en-US" sz="14394" dirty="0">
                <a:solidFill>
                  <a:srgbClr val="000000"/>
                </a:solidFill>
                <a:latin typeface="Repo Bold Bold"/>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144000" y="1384286"/>
            <a:ext cx="89916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296400" y="2348174"/>
            <a:ext cx="8610600" cy="4157805"/>
          </a:xfrm>
          <a:prstGeom prst="rect">
            <a:avLst/>
          </a:prstGeom>
        </p:spPr>
        <p:txBody>
          <a:bodyPr wrap="square" lIns="0" tIns="0" rIns="0" bIns="0" rtlCol="0" anchor="t">
            <a:spAutoFit/>
          </a:bodyPr>
          <a:lstStyle/>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Reinforcement learning in motivated by how animals (humans are also animals     ) learn various skills.</a:t>
            </a:r>
          </a:p>
          <a:p>
            <a:pPr marL="571500" lvl="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Example 2: Teaching dogs a trick/skill.</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If a dog does the trick, it gets a treat.</a:t>
            </a: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If it does not then no treat (not </a:t>
            </a:r>
            <a:r>
              <a:rPr lang="en-US" sz="3600" spc="-25" dirty="0" err="1">
                <a:solidFill>
                  <a:srgbClr val="000000"/>
                </a:solidFill>
                <a:latin typeface="Goudy Old Style" panose="02020502050305020303" pitchFamily="18" charset="0"/>
              </a:rPr>
              <a:t>evcen</a:t>
            </a:r>
            <a:r>
              <a:rPr lang="en-US" sz="3600" spc="-25" dirty="0">
                <a:solidFill>
                  <a:srgbClr val="000000"/>
                </a:solidFill>
                <a:latin typeface="Goudy Old Style" panose="02020502050305020303" pitchFamily="18" charset="0"/>
              </a:rPr>
              <a:t> just a </a:t>
            </a:r>
            <a:r>
              <a:rPr lang="en-US" sz="3600" spc="-25" dirty="0" err="1">
                <a:solidFill>
                  <a:srgbClr val="000000"/>
                </a:solidFill>
                <a:latin typeface="Goudy Old Style" panose="02020502050305020303" pitchFamily="18" charset="0"/>
              </a:rPr>
              <a:t>goooodddd</a:t>
            </a:r>
            <a:r>
              <a:rPr lang="en-US" sz="3600" spc="-25" dirty="0">
                <a:solidFill>
                  <a:srgbClr val="000000"/>
                </a:solidFill>
                <a:latin typeface="Goudy Old Style" panose="02020502050305020303" pitchFamily="18" charset="0"/>
              </a:rPr>
              <a:t> boy!).</a:t>
            </a: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u="none" strike="noStrike" dirty="0">
                <a:solidFill>
                  <a:srgbClr val="000000"/>
                </a:solidFill>
                <a:latin typeface="Repo Bold Bold"/>
              </a:rPr>
              <a:t>Motivation</a:t>
            </a:r>
          </a:p>
        </p:txBody>
      </p:sp>
      <p:pic>
        <p:nvPicPr>
          <p:cNvPr id="1032" name="Picture 8" descr="Face with Tears of Joy emoji - Wikipedia">
            <a:extLst>
              <a:ext uri="{FF2B5EF4-FFF2-40B4-BE49-F238E27FC236}">
                <a16:creationId xmlns:a16="http://schemas.microsoft.com/office/drawing/2014/main" id="{A5B2B7DF-DB05-4F81-9451-DE651F470F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85795" y="2788389"/>
            <a:ext cx="421005" cy="4210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66BA8C5-2CBF-4D22-AF46-EE1500B8EE27}"/>
              </a:ext>
            </a:extLst>
          </p:cNvPr>
          <p:cNvPicPr>
            <a:picLocks noChangeAspect="1"/>
          </p:cNvPicPr>
          <p:nvPr/>
        </p:nvPicPr>
        <p:blipFill>
          <a:blip r:embed="rId5"/>
          <a:stretch>
            <a:fillRect/>
          </a:stretch>
        </p:blipFill>
        <p:spPr>
          <a:xfrm>
            <a:off x="1158241" y="6013669"/>
            <a:ext cx="6553200" cy="3827668"/>
          </a:xfrm>
          <a:prstGeom prst="rect">
            <a:avLst/>
          </a:prstGeom>
        </p:spPr>
      </p:pic>
      <p:pic>
        <p:nvPicPr>
          <p:cNvPr id="3080" name="Picture 8" descr="How to Train Your Dog With Positive Reinforcement">
            <a:extLst>
              <a:ext uri="{FF2B5EF4-FFF2-40B4-BE49-F238E27FC236}">
                <a16:creationId xmlns:a16="http://schemas.microsoft.com/office/drawing/2014/main" id="{49947289-FCA2-4E03-823C-08D28BE7A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8241" y="1384286"/>
            <a:ext cx="6553200" cy="4373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339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5">
            <a:extLst>
              <a:ext uri="{FF2B5EF4-FFF2-40B4-BE49-F238E27FC236}">
                <a16:creationId xmlns:a16="http://schemas.microsoft.com/office/drawing/2014/main" id="{0B8D5A8B-D950-4880-A708-F2554BA91995}"/>
              </a:ext>
            </a:extLst>
          </p:cNvPr>
          <p:cNvSpPr/>
          <p:nvPr/>
        </p:nvSpPr>
        <p:spPr>
          <a:xfrm>
            <a:off x="9829800" y="5907327"/>
            <a:ext cx="8260080" cy="3775309"/>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u="none" strike="noStrike" dirty="0">
                <a:solidFill>
                  <a:srgbClr val="000000"/>
                </a:solidFill>
                <a:latin typeface="Repo Bold Bold"/>
              </a:rPr>
              <a:t>Motivation</a:t>
            </a:r>
          </a:p>
        </p:txBody>
      </p:sp>
      <p:sp>
        <p:nvSpPr>
          <p:cNvPr id="11" name="TextBox 8">
            <a:extLst>
              <a:ext uri="{FF2B5EF4-FFF2-40B4-BE49-F238E27FC236}">
                <a16:creationId xmlns:a16="http://schemas.microsoft.com/office/drawing/2014/main" id="{6FF430B3-D54F-410B-9C3D-E9F6379DC935}"/>
              </a:ext>
            </a:extLst>
          </p:cNvPr>
          <p:cNvSpPr txBox="1"/>
          <p:nvPr/>
        </p:nvSpPr>
        <p:spPr>
          <a:xfrm>
            <a:off x="365760" y="1714500"/>
            <a:ext cx="8610600" cy="7851124"/>
          </a:xfrm>
          <a:prstGeom prst="rect">
            <a:avLst/>
          </a:prstGeom>
        </p:spPr>
        <p:txBody>
          <a:bodyPr wrap="square" lIns="0" tIns="0" rIns="0" bIns="0" rtlCol="0" anchor="t">
            <a:spAutoFit/>
          </a:bodyPr>
          <a:lstStyle/>
          <a:p>
            <a:pPr lvl="0">
              <a:lnSpc>
                <a:spcPts val="3616"/>
              </a:lnSpc>
              <a:spcBef>
                <a:spcPct val="0"/>
              </a:spcBef>
            </a:pPr>
            <a:r>
              <a:rPr lang="en-US" sz="3600" spc="-25" dirty="0">
                <a:solidFill>
                  <a:srgbClr val="000000"/>
                </a:solidFill>
                <a:latin typeface="Goudy Old Style" panose="02020502050305020303" pitchFamily="18" charset="0"/>
              </a:rPr>
              <a:t>Example 1: Learning to ride a bicycle.</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If we fall down we get </a:t>
            </a:r>
            <a:r>
              <a:rPr lang="en-US" sz="3600" b="1" spc="-25" dirty="0">
                <a:solidFill>
                  <a:srgbClr val="FF0000"/>
                </a:solidFill>
                <a:latin typeface="Goudy Old Style" panose="02020502050305020303" pitchFamily="18" charset="0"/>
              </a:rPr>
              <a:t>hurt</a:t>
            </a:r>
            <a:r>
              <a:rPr lang="en-US" sz="3600" spc="-25" dirty="0">
                <a:solidFill>
                  <a:srgbClr val="000000"/>
                </a:solidFill>
                <a:latin typeface="Goudy Old Style" panose="02020502050305020303" pitchFamily="18" charset="0"/>
              </a:rPr>
              <a:t> and avoid doing something that lead to falling.</a:t>
            </a: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If we are about to fall we get </a:t>
            </a:r>
            <a:r>
              <a:rPr lang="en-US" sz="3600" b="1" spc="-25" dirty="0">
                <a:solidFill>
                  <a:srgbClr val="FF0000"/>
                </a:solidFill>
                <a:latin typeface="Goudy Old Style" panose="02020502050305020303" pitchFamily="18" charset="0"/>
              </a:rPr>
              <a:t>scared</a:t>
            </a:r>
            <a:r>
              <a:rPr lang="en-US" sz="3600" spc="-25" dirty="0">
                <a:solidFill>
                  <a:srgbClr val="000000"/>
                </a:solidFill>
                <a:latin typeface="Goudy Old Style" panose="02020502050305020303" pitchFamily="18" charset="0"/>
              </a:rPr>
              <a:t> because of the final outcome and immediately take countermeasures.</a:t>
            </a: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If we can ride the bike straight for a certain distance, we </a:t>
            </a:r>
            <a:r>
              <a:rPr lang="en-US" sz="3600" b="1" spc="-25" dirty="0">
                <a:solidFill>
                  <a:srgbClr val="FF0000"/>
                </a:solidFill>
                <a:latin typeface="Goudy Old Style" panose="02020502050305020303" pitchFamily="18" charset="0"/>
              </a:rPr>
              <a:t>feel good</a:t>
            </a:r>
            <a:r>
              <a:rPr lang="en-US" sz="3600" spc="-25" dirty="0">
                <a:solidFill>
                  <a:srgbClr val="000000"/>
                </a:solidFill>
                <a:latin typeface="Goudy Old Style" panose="02020502050305020303" pitchFamily="18" charset="0"/>
              </a:rPr>
              <a:t> about </a:t>
            </a:r>
            <a:r>
              <a:rPr lang="en-US" sz="3600" spc="-25" dirty="0" err="1">
                <a:solidFill>
                  <a:srgbClr val="000000"/>
                </a:solidFill>
                <a:latin typeface="Goudy Old Style" panose="02020502050305020303" pitchFamily="18" charset="0"/>
              </a:rPr>
              <a:t>ourself</a:t>
            </a:r>
            <a:r>
              <a:rPr lang="en-US" sz="3600" spc="-25" dirty="0">
                <a:solidFill>
                  <a:srgbClr val="000000"/>
                </a:solidFill>
                <a:latin typeface="Goudy Old Style" panose="02020502050305020303" pitchFamily="18" charset="0"/>
              </a:rPr>
              <a:t> and try to redo something similar.</a:t>
            </a: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lvl="0">
              <a:lnSpc>
                <a:spcPts val="3616"/>
              </a:lnSpc>
              <a:spcBef>
                <a:spcPct val="0"/>
              </a:spcBef>
            </a:pPr>
            <a:r>
              <a:rPr lang="en-US" sz="3600" spc="-25" dirty="0">
                <a:solidFill>
                  <a:srgbClr val="000000"/>
                </a:solidFill>
                <a:latin typeface="Goudy Old Style" panose="02020502050305020303" pitchFamily="18" charset="0"/>
              </a:rPr>
              <a:t>Example 2: Teaching dogs a trick/skill.</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If a dog does the trick, it gets a </a:t>
            </a:r>
            <a:r>
              <a:rPr lang="en-US" sz="3600" b="1" spc="-25" dirty="0">
                <a:solidFill>
                  <a:srgbClr val="FF0000"/>
                </a:solidFill>
                <a:latin typeface="Goudy Old Style" panose="02020502050305020303" pitchFamily="18" charset="0"/>
              </a:rPr>
              <a:t>treat</a:t>
            </a:r>
            <a:r>
              <a:rPr lang="en-US" sz="3600" spc="-25" dirty="0">
                <a:solidFill>
                  <a:srgbClr val="000000"/>
                </a:solidFill>
                <a:latin typeface="Goudy Old Style" panose="02020502050305020303" pitchFamily="18" charset="0"/>
              </a:rPr>
              <a:t>.</a:t>
            </a: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If it does not then </a:t>
            </a:r>
            <a:r>
              <a:rPr lang="en-US" sz="3600" b="1" spc="-25" dirty="0">
                <a:solidFill>
                  <a:srgbClr val="FF0000"/>
                </a:solidFill>
                <a:latin typeface="Goudy Old Style" panose="02020502050305020303" pitchFamily="18" charset="0"/>
              </a:rPr>
              <a:t>no treat</a:t>
            </a:r>
            <a:r>
              <a:rPr lang="en-US" sz="3600" spc="-25" dirty="0">
                <a:solidFill>
                  <a:srgbClr val="000000"/>
                </a:solidFill>
                <a:latin typeface="Goudy Old Style" panose="02020502050305020303" pitchFamily="18" charset="0"/>
              </a:rPr>
              <a:t> (not even just a </a:t>
            </a:r>
            <a:r>
              <a:rPr lang="en-US" sz="3600" spc="-25" dirty="0" err="1">
                <a:solidFill>
                  <a:srgbClr val="000000"/>
                </a:solidFill>
                <a:latin typeface="Goudy Old Style" panose="02020502050305020303" pitchFamily="18" charset="0"/>
              </a:rPr>
              <a:t>goooodddd</a:t>
            </a:r>
            <a:r>
              <a:rPr lang="en-US" sz="3600" spc="-25" dirty="0">
                <a:solidFill>
                  <a:srgbClr val="000000"/>
                </a:solidFill>
                <a:latin typeface="Goudy Old Style" panose="02020502050305020303" pitchFamily="18" charset="0"/>
              </a:rPr>
              <a:t> boy!).</a:t>
            </a:r>
          </a:p>
        </p:txBody>
      </p:sp>
      <p:sp>
        <p:nvSpPr>
          <p:cNvPr id="2" name="Rectangle: Rounded Corners 1">
            <a:extLst>
              <a:ext uri="{FF2B5EF4-FFF2-40B4-BE49-F238E27FC236}">
                <a16:creationId xmlns:a16="http://schemas.microsoft.com/office/drawing/2014/main" id="{470D1BC6-F0B5-46AE-8487-848B1F4C355D}"/>
              </a:ext>
            </a:extLst>
          </p:cNvPr>
          <p:cNvSpPr/>
          <p:nvPr/>
        </p:nvSpPr>
        <p:spPr>
          <a:xfrm>
            <a:off x="198120" y="1507836"/>
            <a:ext cx="8717280" cy="5362326"/>
          </a:xfrm>
          <a:prstGeom prst="roundRect">
            <a:avLst>
              <a:gd name="adj" fmla="val 6348"/>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AE369F0-F820-40E3-BB1D-3856D274C1E0}"/>
              </a:ext>
            </a:extLst>
          </p:cNvPr>
          <p:cNvSpPr/>
          <p:nvPr/>
        </p:nvSpPr>
        <p:spPr>
          <a:xfrm>
            <a:off x="198120" y="7048500"/>
            <a:ext cx="8778240" cy="2634137"/>
          </a:xfrm>
          <a:prstGeom prst="roundRect">
            <a:avLst>
              <a:gd name="adj" fmla="val 6348"/>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068F530-E83E-4617-85D3-E2F44CFC1C83}"/>
              </a:ext>
            </a:extLst>
          </p:cNvPr>
          <p:cNvPicPr>
            <a:picLocks noChangeAspect="1"/>
          </p:cNvPicPr>
          <p:nvPr/>
        </p:nvPicPr>
        <p:blipFill>
          <a:blip r:embed="rId4"/>
          <a:stretch>
            <a:fillRect/>
          </a:stretch>
        </p:blipFill>
        <p:spPr>
          <a:xfrm>
            <a:off x="10972800" y="1663412"/>
            <a:ext cx="4814888" cy="3382855"/>
          </a:xfrm>
          <a:prstGeom prst="rect">
            <a:avLst/>
          </a:prstGeom>
        </p:spPr>
      </p:pic>
      <p:sp>
        <p:nvSpPr>
          <p:cNvPr id="17" name="Freeform: Shape 16">
            <a:extLst>
              <a:ext uri="{FF2B5EF4-FFF2-40B4-BE49-F238E27FC236}">
                <a16:creationId xmlns:a16="http://schemas.microsoft.com/office/drawing/2014/main" id="{1713AC49-E514-434C-B8C4-CC399A302BDE}"/>
              </a:ext>
            </a:extLst>
          </p:cNvPr>
          <p:cNvSpPr/>
          <p:nvPr/>
        </p:nvSpPr>
        <p:spPr>
          <a:xfrm>
            <a:off x="5836920" y="2575560"/>
            <a:ext cx="5242560" cy="289560"/>
          </a:xfrm>
          <a:custGeom>
            <a:avLst/>
            <a:gdLst>
              <a:gd name="connsiteX0" fmla="*/ 0 w 5242560"/>
              <a:gd name="connsiteY0" fmla="*/ 0 h 289560"/>
              <a:gd name="connsiteX1" fmla="*/ 3779520 w 5242560"/>
              <a:gd name="connsiteY1" fmla="*/ 213360 h 289560"/>
              <a:gd name="connsiteX2" fmla="*/ 5242560 w 5242560"/>
              <a:gd name="connsiteY2" fmla="*/ 289560 h 289560"/>
            </a:gdLst>
            <a:ahLst/>
            <a:cxnLst>
              <a:cxn ang="0">
                <a:pos x="connsiteX0" y="connsiteY0"/>
              </a:cxn>
              <a:cxn ang="0">
                <a:pos x="connsiteX1" y="connsiteY1"/>
              </a:cxn>
              <a:cxn ang="0">
                <a:pos x="connsiteX2" y="connsiteY2"/>
              </a:cxn>
            </a:cxnLst>
            <a:rect l="l" t="t" r="r" b="b"/>
            <a:pathLst>
              <a:path w="5242560" h="289560">
                <a:moveTo>
                  <a:pt x="0" y="0"/>
                </a:moveTo>
                <a:lnTo>
                  <a:pt x="3779520" y="213360"/>
                </a:lnTo>
                <a:lnTo>
                  <a:pt x="5242560" y="289560"/>
                </a:ln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B7D9FFF-6B67-4594-9B9C-84A73EC92C19}"/>
              </a:ext>
            </a:extLst>
          </p:cNvPr>
          <p:cNvSpPr/>
          <p:nvPr/>
        </p:nvSpPr>
        <p:spPr>
          <a:xfrm>
            <a:off x="7635240" y="3355364"/>
            <a:ext cx="3307080" cy="401608"/>
          </a:xfrm>
          <a:custGeom>
            <a:avLst/>
            <a:gdLst>
              <a:gd name="connsiteX0" fmla="*/ 0 w 3474720"/>
              <a:gd name="connsiteY0" fmla="*/ 441960 h 441960"/>
              <a:gd name="connsiteX1" fmla="*/ 3474720 w 3474720"/>
              <a:gd name="connsiteY1" fmla="*/ 0 h 441960"/>
            </a:gdLst>
            <a:ahLst/>
            <a:cxnLst>
              <a:cxn ang="0">
                <a:pos x="connsiteX0" y="connsiteY0"/>
              </a:cxn>
              <a:cxn ang="0">
                <a:pos x="connsiteX1" y="connsiteY1"/>
              </a:cxn>
            </a:cxnLst>
            <a:rect l="l" t="t" r="r" b="b"/>
            <a:pathLst>
              <a:path w="3474720" h="441960">
                <a:moveTo>
                  <a:pt x="0" y="441960"/>
                </a:moveTo>
                <a:lnTo>
                  <a:pt x="3474720" y="0"/>
                </a:ln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B59F2D7C-1A9A-4F0C-B69F-0056378F6B1C}"/>
              </a:ext>
            </a:extLst>
          </p:cNvPr>
          <p:cNvSpPr/>
          <p:nvPr/>
        </p:nvSpPr>
        <p:spPr>
          <a:xfrm>
            <a:off x="6659404" y="3835131"/>
            <a:ext cx="4450080" cy="2087880"/>
          </a:xfrm>
          <a:custGeom>
            <a:avLst/>
            <a:gdLst>
              <a:gd name="connsiteX0" fmla="*/ 0 w 4450080"/>
              <a:gd name="connsiteY0" fmla="*/ 2087880 h 2087880"/>
              <a:gd name="connsiteX1" fmla="*/ 4450080 w 4450080"/>
              <a:gd name="connsiteY1" fmla="*/ 0 h 2087880"/>
            </a:gdLst>
            <a:ahLst/>
            <a:cxnLst>
              <a:cxn ang="0">
                <a:pos x="connsiteX0" y="connsiteY0"/>
              </a:cxn>
              <a:cxn ang="0">
                <a:pos x="connsiteX1" y="connsiteY1"/>
              </a:cxn>
            </a:cxnLst>
            <a:rect l="l" t="t" r="r" b="b"/>
            <a:pathLst>
              <a:path w="4450080" h="2087880">
                <a:moveTo>
                  <a:pt x="0" y="2087880"/>
                </a:moveTo>
                <a:lnTo>
                  <a:pt x="4450080" y="0"/>
                </a:ln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E46E475-2FD4-422E-9F54-8AC8F41351B9}"/>
              </a:ext>
            </a:extLst>
          </p:cNvPr>
          <p:cNvSpPr/>
          <p:nvPr/>
        </p:nvSpPr>
        <p:spPr>
          <a:xfrm>
            <a:off x="7772400" y="4206240"/>
            <a:ext cx="3581400" cy="3581400"/>
          </a:xfrm>
          <a:custGeom>
            <a:avLst/>
            <a:gdLst>
              <a:gd name="connsiteX0" fmla="*/ 0 w 3581400"/>
              <a:gd name="connsiteY0" fmla="*/ 3581400 h 3581400"/>
              <a:gd name="connsiteX1" fmla="*/ 3581400 w 3581400"/>
              <a:gd name="connsiteY1" fmla="*/ 0 h 3581400"/>
            </a:gdLst>
            <a:ahLst/>
            <a:cxnLst>
              <a:cxn ang="0">
                <a:pos x="connsiteX0" y="connsiteY0"/>
              </a:cxn>
              <a:cxn ang="0">
                <a:pos x="connsiteX1" y="connsiteY1"/>
              </a:cxn>
            </a:cxnLst>
            <a:rect l="l" t="t" r="r" b="b"/>
            <a:pathLst>
              <a:path w="3581400" h="3581400">
                <a:moveTo>
                  <a:pt x="0" y="3581400"/>
                </a:moveTo>
                <a:lnTo>
                  <a:pt x="3581400" y="0"/>
                </a:ln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980B446-28FC-4506-8580-99DEC429F505}"/>
              </a:ext>
            </a:extLst>
          </p:cNvPr>
          <p:cNvSpPr/>
          <p:nvPr/>
        </p:nvSpPr>
        <p:spPr>
          <a:xfrm>
            <a:off x="5181600" y="4343400"/>
            <a:ext cx="6644640" cy="4358640"/>
          </a:xfrm>
          <a:custGeom>
            <a:avLst/>
            <a:gdLst>
              <a:gd name="connsiteX0" fmla="*/ 0 w 6644640"/>
              <a:gd name="connsiteY0" fmla="*/ 4358640 h 4358640"/>
              <a:gd name="connsiteX1" fmla="*/ 213360 w 6644640"/>
              <a:gd name="connsiteY1" fmla="*/ 4023360 h 4358640"/>
              <a:gd name="connsiteX2" fmla="*/ 1005840 w 6644640"/>
              <a:gd name="connsiteY2" fmla="*/ 3962400 h 4358640"/>
              <a:gd name="connsiteX3" fmla="*/ 2819400 w 6644640"/>
              <a:gd name="connsiteY3" fmla="*/ 3931920 h 4358640"/>
              <a:gd name="connsiteX4" fmla="*/ 3642360 w 6644640"/>
              <a:gd name="connsiteY4" fmla="*/ 3352800 h 4358640"/>
              <a:gd name="connsiteX5" fmla="*/ 4983480 w 6644640"/>
              <a:gd name="connsiteY5" fmla="*/ 1874520 h 4358640"/>
              <a:gd name="connsiteX6" fmla="*/ 6644640 w 6644640"/>
              <a:gd name="connsiteY6" fmla="*/ 0 h 435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44640" h="4358640">
                <a:moveTo>
                  <a:pt x="0" y="4358640"/>
                </a:moveTo>
                <a:cubicBezTo>
                  <a:pt x="22860" y="4224020"/>
                  <a:pt x="45720" y="4089400"/>
                  <a:pt x="213360" y="4023360"/>
                </a:cubicBezTo>
                <a:cubicBezTo>
                  <a:pt x="381000" y="3957320"/>
                  <a:pt x="571500" y="3977640"/>
                  <a:pt x="1005840" y="3962400"/>
                </a:cubicBezTo>
                <a:cubicBezTo>
                  <a:pt x="1440180" y="3947160"/>
                  <a:pt x="2379980" y="4033520"/>
                  <a:pt x="2819400" y="3931920"/>
                </a:cubicBezTo>
                <a:cubicBezTo>
                  <a:pt x="3258820" y="3830320"/>
                  <a:pt x="3281680" y="3695700"/>
                  <a:pt x="3642360" y="3352800"/>
                </a:cubicBezTo>
                <a:cubicBezTo>
                  <a:pt x="4003040" y="3009900"/>
                  <a:pt x="4483100" y="2433320"/>
                  <a:pt x="4983480" y="1874520"/>
                </a:cubicBezTo>
                <a:cubicBezTo>
                  <a:pt x="5483860" y="1315720"/>
                  <a:pt x="6064250" y="657860"/>
                  <a:pt x="6644640" y="0"/>
                </a:cubicBez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8">
            <a:extLst>
              <a:ext uri="{FF2B5EF4-FFF2-40B4-BE49-F238E27FC236}">
                <a16:creationId xmlns:a16="http://schemas.microsoft.com/office/drawing/2014/main" id="{AD998E71-8D23-4043-9129-D57E668543A8}"/>
              </a:ext>
            </a:extLst>
          </p:cNvPr>
          <p:cNvSpPr txBox="1"/>
          <p:nvPr/>
        </p:nvSpPr>
        <p:spPr>
          <a:xfrm>
            <a:off x="10789444" y="7024289"/>
            <a:ext cx="6035040" cy="1862561"/>
          </a:xfrm>
          <a:prstGeom prst="rect">
            <a:avLst/>
          </a:prstGeom>
        </p:spPr>
        <p:txBody>
          <a:bodyPr wrap="square" lIns="0" tIns="0" rIns="0" bIns="0" rtlCol="0" anchor="t">
            <a:spAutoFit/>
          </a:bodyPr>
          <a:lstStyle/>
          <a:p>
            <a:pPr lvl="0" algn="ctr">
              <a:lnSpc>
                <a:spcPts val="3616"/>
              </a:lnSpc>
              <a:spcBef>
                <a:spcPct val="0"/>
              </a:spcBef>
            </a:pPr>
            <a:r>
              <a:rPr lang="en-US" sz="4000" spc="-25" dirty="0">
                <a:solidFill>
                  <a:srgbClr val="000000"/>
                </a:solidFill>
                <a:latin typeface="Goudy Old Style" panose="02020502050305020303" pitchFamily="18" charset="0"/>
              </a:rPr>
              <a:t>The brain converts these experiences (highlighted in red) into some form of</a:t>
            </a:r>
          </a:p>
          <a:p>
            <a:pPr lvl="0" algn="ctr">
              <a:lnSpc>
                <a:spcPts val="3616"/>
              </a:lnSpc>
              <a:spcBef>
                <a:spcPct val="0"/>
              </a:spcBef>
            </a:pPr>
            <a:r>
              <a:rPr lang="en-US" sz="4000" spc="-25" dirty="0">
                <a:solidFill>
                  <a:srgbClr val="000000"/>
                </a:solidFill>
                <a:latin typeface="Goudy Old Style" panose="02020502050305020303" pitchFamily="18" charset="0"/>
              </a:rPr>
              <a:t>REWARD.</a:t>
            </a:r>
          </a:p>
        </p:txBody>
      </p:sp>
    </p:spTree>
    <p:extLst>
      <p:ext uri="{BB962C8B-B14F-4D97-AF65-F5344CB8AC3E}">
        <p14:creationId xmlns:p14="http://schemas.microsoft.com/office/powerpoint/2010/main" val="2724561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144000" y="1384286"/>
            <a:ext cx="89916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296400" y="2348174"/>
            <a:ext cx="8610600" cy="4157805"/>
          </a:xfrm>
          <a:prstGeom prst="rect">
            <a:avLst/>
          </a:prstGeom>
        </p:spPr>
        <p:txBody>
          <a:bodyPr wrap="square" lIns="0" tIns="0" rIns="0" bIns="0" rtlCol="0" anchor="t">
            <a:spAutoFit/>
          </a:bodyPr>
          <a:lstStyle/>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Reinforcement learning in motivated by how animals (humans are also animals     ) learn various skills.</a:t>
            </a:r>
          </a:p>
          <a:p>
            <a:pPr marL="571500" lvl="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Example 2: Teaching dogs a trick/skill.</a:t>
            </a: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If a dog does the trick, it gets a treat.</a:t>
            </a: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r>
              <a:rPr lang="en-US" sz="3600" spc="-25" dirty="0">
                <a:solidFill>
                  <a:srgbClr val="000000"/>
                </a:solidFill>
                <a:latin typeface="Goudy Old Style" panose="02020502050305020303" pitchFamily="18" charset="0"/>
              </a:rPr>
              <a:t>If it does not then no treat (not </a:t>
            </a:r>
            <a:r>
              <a:rPr lang="en-US" sz="3600" spc="-25" dirty="0" err="1">
                <a:solidFill>
                  <a:srgbClr val="000000"/>
                </a:solidFill>
                <a:latin typeface="Goudy Old Style" panose="02020502050305020303" pitchFamily="18" charset="0"/>
              </a:rPr>
              <a:t>evcen</a:t>
            </a:r>
            <a:r>
              <a:rPr lang="en-US" sz="3600" spc="-25" dirty="0">
                <a:solidFill>
                  <a:srgbClr val="000000"/>
                </a:solidFill>
                <a:latin typeface="Goudy Old Style" panose="02020502050305020303" pitchFamily="18" charset="0"/>
              </a:rPr>
              <a:t> just a </a:t>
            </a:r>
            <a:r>
              <a:rPr lang="en-US" sz="3600" spc="-25" dirty="0" err="1">
                <a:solidFill>
                  <a:srgbClr val="000000"/>
                </a:solidFill>
                <a:latin typeface="Goudy Old Style" panose="02020502050305020303" pitchFamily="18" charset="0"/>
              </a:rPr>
              <a:t>goooodddd</a:t>
            </a:r>
            <a:r>
              <a:rPr lang="en-US" sz="3600" spc="-25" dirty="0">
                <a:solidFill>
                  <a:srgbClr val="000000"/>
                </a:solidFill>
                <a:latin typeface="Goudy Old Style" panose="02020502050305020303" pitchFamily="18" charset="0"/>
              </a:rPr>
              <a:t> boy!).</a:t>
            </a: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u="none" strike="noStrike" dirty="0">
                <a:solidFill>
                  <a:srgbClr val="000000"/>
                </a:solidFill>
                <a:latin typeface="Repo Bold Bold"/>
              </a:rPr>
              <a:t>Motivation</a:t>
            </a:r>
          </a:p>
        </p:txBody>
      </p:sp>
      <p:pic>
        <p:nvPicPr>
          <p:cNvPr id="4" name="Picture 3">
            <a:extLst>
              <a:ext uri="{FF2B5EF4-FFF2-40B4-BE49-F238E27FC236}">
                <a16:creationId xmlns:a16="http://schemas.microsoft.com/office/drawing/2014/main" id="{666BA8C5-2CBF-4D22-AF46-EE1500B8EE27}"/>
              </a:ext>
            </a:extLst>
          </p:cNvPr>
          <p:cNvPicPr>
            <a:picLocks noChangeAspect="1"/>
          </p:cNvPicPr>
          <p:nvPr/>
        </p:nvPicPr>
        <p:blipFill>
          <a:blip r:embed="rId4"/>
          <a:stretch>
            <a:fillRect/>
          </a:stretch>
        </p:blipFill>
        <p:spPr>
          <a:xfrm>
            <a:off x="1158241" y="6013669"/>
            <a:ext cx="6553200" cy="3827668"/>
          </a:xfrm>
          <a:prstGeom prst="rect">
            <a:avLst/>
          </a:prstGeom>
        </p:spPr>
      </p:pic>
      <p:pic>
        <p:nvPicPr>
          <p:cNvPr id="3080" name="Picture 8" descr="How to Train Your Dog With Positive Reinforcement">
            <a:extLst>
              <a:ext uri="{FF2B5EF4-FFF2-40B4-BE49-F238E27FC236}">
                <a16:creationId xmlns:a16="http://schemas.microsoft.com/office/drawing/2014/main" id="{49947289-FCA2-4E03-823C-08D28BE7A7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8241" y="1384286"/>
            <a:ext cx="6553200" cy="4373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499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BD1BFBF-272D-40F7-A379-61E6E8F7347C}"/>
              </a:ext>
            </a:extLst>
          </p:cNvPr>
          <p:cNvSpPr/>
          <p:nvPr/>
        </p:nvSpPr>
        <p:spPr>
          <a:xfrm>
            <a:off x="9144000" y="1384286"/>
            <a:ext cx="89916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8">
            <a:extLst>
              <a:ext uri="{FF2B5EF4-FFF2-40B4-BE49-F238E27FC236}">
                <a16:creationId xmlns:a16="http://schemas.microsoft.com/office/drawing/2014/main" id="{5A578377-FC0B-4D12-95F3-6BC61301BF16}"/>
              </a:ext>
            </a:extLst>
          </p:cNvPr>
          <p:cNvSpPr txBox="1"/>
          <p:nvPr/>
        </p:nvSpPr>
        <p:spPr>
          <a:xfrm>
            <a:off x="9296400" y="2348174"/>
            <a:ext cx="8686800" cy="5081135"/>
          </a:xfrm>
          <a:prstGeom prst="rect">
            <a:avLst/>
          </a:prstGeom>
        </p:spPr>
        <p:txBody>
          <a:bodyPr wrap="square" lIns="0" tIns="0" rIns="0" bIns="0" rtlCol="0" anchor="t">
            <a:spAutoFit/>
          </a:bodyPr>
          <a:lstStyle/>
          <a:p>
            <a:pPr marL="571500" lvl="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Reinforcement learning (RL) deals with:</a:t>
            </a:r>
          </a:p>
          <a:p>
            <a:pPr marL="1028700" lvl="1" indent="-571500">
              <a:lnSpc>
                <a:spcPts val="3616"/>
              </a:lnSpc>
              <a:spcBef>
                <a:spcPct val="0"/>
              </a:spcBef>
              <a:buFont typeface="Arial" panose="020B0604020202020204" pitchFamily="34" charset="0"/>
              <a:buChar char="•"/>
            </a:pPr>
            <a:r>
              <a:rPr lang="en-US" sz="3600" b="1" spc="-25" dirty="0">
                <a:latin typeface="Goudy Old Style" panose="02020502050305020303" pitchFamily="18" charset="0"/>
              </a:rPr>
              <a:t> </a:t>
            </a:r>
            <a:r>
              <a:rPr lang="en-US" sz="3600" b="1" spc="-25" dirty="0">
                <a:solidFill>
                  <a:srgbClr val="0070C0"/>
                </a:solidFill>
                <a:latin typeface="Goudy Old Style" panose="02020502050305020303" pitchFamily="18" charset="0"/>
              </a:rPr>
              <a:t>Sequential decision making</a:t>
            </a:r>
            <a:r>
              <a:rPr lang="en-US" sz="3600" spc="-25" dirty="0">
                <a:solidFill>
                  <a:srgbClr val="000000"/>
                </a:solidFill>
                <a:latin typeface="Goudy Old Style" panose="02020502050305020303" pitchFamily="18" charset="0"/>
              </a:rPr>
              <a:t>. “Sequential” means over time. This is the </a:t>
            </a:r>
            <a:r>
              <a:rPr lang="en-US" sz="3600" b="1" spc="-25" dirty="0">
                <a:solidFill>
                  <a:srgbClr val="000000"/>
                </a:solidFill>
                <a:latin typeface="Goudy Old Style" panose="02020502050305020303" pitchFamily="18" charset="0"/>
              </a:rPr>
              <a:t>planning </a:t>
            </a:r>
            <a:r>
              <a:rPr lang="en-US" sz="3600" spc="-25" dirty="0">
                <a:solidFill>
                  <a:srgbClr val="000000"/>
                </a:solidFill>
                <a:latin typeface="Goudy Old Style" panose="02020502050305020303" pitchFamily="18" charset="0"/>
              </a:rPr>
              <a:t>step.</a:t>
            </a:r>
          </a:p>
          <a:p>
            <a:pPr lvl="1">
              <a:lnSpc>
                <a:spcPts val="3616"/>
              </a:lnSpc>
              <a:spcBef>
                <a:spcPct val="0"/>
              </a:spcBef>
            </a:pPr>
            <a:endParaRPr lang="en-US" sz="3600" spc="-25" dirty="0">
              <a:solidFill>
                <a:srgbClr val="000000"/>
              </a:solidFill>
              <a:latin typeface="Goudy Old Style" panose="02020502050305020303" pitchFamily="18" charset="0"/>
            </a:endParaRPr>
          </a:p>
          <a:p>
            <a:pPr marL="1028700" lvl="1" indent="-571500">
              <a:lnSpc>
                <a:spcPts val="3616"/>
              </a:lnSpc>
              <a:spcBef>
                <a:spcPct val="0"/>
              </a:spcBef>
              <a:buFont typeface="Arial" panose="020B0604020202020204" pitchFamily="34" charset="0"/>
              <a:buChar char="•"/>
            </a:pPr>
            <a:r>
              <a:rPr lang="en-US" sz="3600" b="1" spc="-25" dirty="0">
                <a:latin typeface="Goudy Old Style" panose="02020502050305020303" pitchFamily="18" charset="0"/>
              </a:rPr>
              <a:t> </a:t>
            </a:r>
            <a:r>
              <a:rPr lang="en-US" sz="3600" b="1" spc="-25" dirty="0">
                <a:solidFill>
                  <a:srgbClr val="0070C0"/>
                </a:solidFill>
                <a:latin typeface="Goudy Old Style" panose="02020502050305020303" pitchFamily="18" charset="0"/>
              </a:rPr>
              <a:t>Learning from experience</a:t>
            </a:r>
            <a:r>
              <a:rPr lang="en-US" sz="3600" spc="-25" dirty="0">
                <a:solidFill>
                  <a:srgbClr val="0070C0"/>
                </a:solidFill>
                <a:latin typeface="Goudy Old Style" panose="02020502050305020303" pitchFamily="18" charset="0"/>
              </a:rPr>
              <a:t> </a:t>
            </a:r>
            <a:r>
              <a:rPr lang="en-US" sz="3600" spc="-25" dirty="0">
                <a:solidFill>
                  <a:srgbClr val="000000"/>
                </a:solidFill>
                <a:latin typeface="Goudy Old Style" panose="02020502050305020303" pitchFamily="18" charset="0"/>
              </a:rPr>
              <a:t>in order to maximize reward (minimize cost). This is the </a:t>
            </a:r>
            <a:r>
              <a:rPr lang="en-US" sz="3600" b="1" spc="-25" dirty="0">
                <a:solidFill>
                  <a:srgbClr val="000000"/>
                </a:solidFill>
                <a:latin typeface="Goudy Old Style" panose="02020502050305020303" pitchFamily="18" charset="0"/>
              </a:rPr>
              <a:t>learning</a:t>
            </a:r>
            <a:r>
              <a:rPr lang="en-US" sz="3600" spc="-25" dirty="0">
                <a:solidFill>
                  <a:srgbClr val="000000"/>
                </a:solidFill>
                <a:latin typeface="Goudy Old Style" panose="02020502050305020303" pitchFamily="18" charset="0"/>
              </a:rPr>
              <a:t> step.</a:t>
            </a:r>
          </a:p>
          <a:p>
            <a:pPr marL="1028700" lvl="1" indent="-571500">
              <a:lnSpc>
                <a:spcPts val="3616"/>
              </a:lnSpc>
              <a:spcBef>
                <a:spcPct val="0"/>
              </a:spcBef>
              <a:buFont typeface="Arial" panose="020B0604020202020204" pitchFamily="34" charset="0"/>
              <a:buChar char="•"/>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In RL, time is often discretized into </a:t>
            </a:r>
            <a:r>
              <a:rPr lang="en-US" sz="3600" b="1" spc="-25" dirty="0">
                <a:solidFill>
                  <a:srgbClr val="0070C0"/>
                </a:solidFill>
                <a:latin typeface="Goudy Old Style" panose="02020502050305020303" pitchFamily="18" charset="0"/>
              </a:rPr>
              <a:t>time slots</a:t>
            </a:r>
            <a:r>
              <a:rPr lang="en-US" sz="3600" spc="-25" dirty="0">
                <a:solidFill>
                  <a:srgbClr val="000000"/>
                </a:solidFill>
                <a:latin typeface="Goudy Old Style" panose="02020502050305020303" pitchFamily="18" charset="0"/>
              </a:rPr>
              <a:t>. </a:t>
            </a:r>
            <a:r>
              <a:rPr lang="en-US" sz="3600" spc="-25" dirty="0">
                <a:solidFill>
                  <a:srgbClr val="FF0000"/>
                </a:solidFill>
                <a:latin typeface="Goudy Old Style" panose="02020502050305020303" pitchFamily="18" charset="0"/>
              </a:rPr>
              <a:t>This is a default assumption throughout the course.</a:t>
            </a:r>
            <a:endParaRPr lang="en-US" sz="3600" spc="-25" dirty="0">
              <a:solidFill>
                <a:srgbClr val="000000"/>
              </a:solidFill>
              <a:latin typeface="Goudy Old Style" panose="02020502050305020303" pitchFamily="18" charset="0"/>
            </a:endParaRPr>
          </a:p>
        </p:txBody>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dirty="0">
                <a:solidFill>
                  <a:srgbClr val="000000"/>
                </a:solidFill>
                <a:latin typeface="Repo Bold Bold"/>
              </a:rPr>
              <a:t>What is Reinforcement Learning?</a:t>
            </a:r>
            <a:endParaRPr lang="en-US" sz="6000" u="none" strike="noStrike" dirty="0">
              <a:solidFill>
                <a:srgbClr val="000000"/>
              </a:solidFill>
              <a:latin typeface="Repo Bold Bold"/>
            </a:endParaRPr>
          </a:p>
        </p:txBody>
      </p:sp>
      <p:pic>
        <p:nvPicPr>
          <p:cNvPr id="4" name="Picture 3">
            <a:extLst>
              <a:ext uri="{FF2B5EF4-FFF2-40B4-BE49-F238E27FC236}">
                <a16:creationId xmlns:a16="http://schemas.microsoft.com/office/drawing/2014/main" id="{C6B82525-DF5A-4FB0-8C05-542CFFCAB508}"/>
              </a:ext>
            </a:extLst>
          </p:cNvPr>
          <p:cNvPicPr>
            <a:picLocks noChangeAspect="1"/>
          </p:cNvPicPr>
          <p:nvPr/>
        </p:nvPicPr>
        <p:blipFill>
          <a:blip r:embed="rId4"/>
          <a:stretch>
            <a:fillRect/>
          </a:stretch>
        </p:blipFill>
        <p:spPr>
          <a:xfrm>
            <a:off x="2212262" y="3228578"/>
            <a:ext cx="2121205" cy="6970720"/>
          </a:xfrm>
          <a:prstGeom prst="rect">
            <a:avLst/>
          </a:prstGeom>
        </p:spPr>
      </p:pic>
      <p:sp>
        <p:nvSpPr>
          <p:cNvPr id="15" name="Thought Bubble: Cloud 14">
            <a:extLst>
              <a:ext uri="{FF2B5EF4-FFF2-40B4-BE49-F238E27FC236}">
                <a16:creationId xmlns:a16="http://schemas.microsoft.com/office/drawing/2014/main" id="{3769414C-1581-4690-B5A7-EE9EC813ED9F}"/>
              </a:ext>
            </a:extLst>
          </p:cNvPr>
          <p:cNvSpPr/>
          <p:nvPr/>
        </p:nvSpPr>
        <p:spPr>
          <a:xfrm>
            <a:off x="2663265" y="1438390"/>
            <a:ext cx="5334000" cy="213360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8F1E6ED-C117-420C-A15B-FBA2E65A1CE1}"/>
              </a:ext>
            </a:extLst>
          </p:cNvPr>
          <p:cNvSpPr txBox="1"/>
          <p:nvPr/>
        </p:nvSpPr>
        <p:spPr>
          <a:xfrm>
            <a:off x="3124200" y="1839948"/>
            <a:ext cx="3810000" cy="1169551"/>
          </a:xfrm>
          <a:prstGeom prst="rect">
            <a:avLst/>
          </a:prstGeom>
          <a:noFill/>
        </p:spPr>
        <p:txBody>
          <a:bodyPr wrap="square" rtlCol="0">
            <a:spAutoFit/>
          </a:bodyPr>
          <a:lstStyle/>
          <a:p>
            <a:pPr algn="ctr"/>
            <a:r>
              <a:rPr lang="en-US" sz="3500" dirty="0">
                <a:solidFill>
                  <a:srgbClr val="0070C0"/>
                </a:solidFill>
              </a:rPr>
              <a:t>Reinforcement Learning?</a:t>
            </a:r>
          </a:p>
        </p:txBody>
      </p:sp>
    </p:spTree>
    <p:extLst>
      <p:ext uri="{BB962C8B-B14F-4D97-AF65-F5344CB8AC3E}">
        <p14:creationId xmlns:p14="http://schemas.microsoft.com/office/powerpoint/2010/main" val="1757343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Jack Sparrow´s Black Pearl 3d model">
            <a:extLst>
              <a:ext uri="{FF2B5EF4-FFF2-40B4-BE49-F238E27FC236}">
                <a16:creationId xmlns:a16="http://schemas.microsoft.com/office/drawing/2014/main" id="{ADF35721-98A8-4D61-957A-001E53AD94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2600" y="3619500"/>
            <a:ext cx="259080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5">
            <a:extLst>
              <a:ext uri="{FF2B5EF4-FFF2-40B4-BE49-F238E27FC236}">
                <a16:creationId xmlns:a16="http://schemas.microsoft.com/office/drawing/2014/main" id="{ABD1BFBF-272D-40F7-A379-61E6E8F7347C}"/>
              </a:ext>
            </a:extLst>
          </p:cNvPr>
          <p:cNvSpPr/>
          <p:nvPr/>
        </p:nvSpPr>
        <p:spPr>
          <a:xfrm>
            <a:off x="9144000" y="1384286"/>
            <a:ext cx="8991600" cy="8902714"/>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4" name="Group 23">
            <a:extLst>
              <a:ext uri="{FF2B5EF4-FFF2-40B4-BE49-F238E27FC236}">
                <a16:creationId xmlns:a16="http://schemas.microsoft.com/office/drawing/2014/main" id="{E0AB4252-770B-4533-AF42-604B3F3FB5AE}"/>
              </a:ext>
            </a:extLst>
          </p:cNvPr>
          <p:cNvGrpSpPr/>
          <p:nvPr/>
        </p:nvGrpSpPr>
        <p:grpSpPr>
          <a:xfrm>
            <a:off x="1600200" y="231990"/>
            <a:ext cx="14401800" cy="949110"/>
            <a:chOff x="0" y="0"/>
            <a:chExt cx="1962273" cy="611733"/>
          </a:xfrm>
        </p:grpSpPr>
        <p:sp>
          <p:nvSpPr>
            <p:cNvPr id="25" name="Freeform 17">
              <a:extLst>
                <a:ext uri="{FF2B5EF4-FFF2-40B4-BE49-F238E27FC236}">
                  <a16:creationId xmlns:a16="http://schemas.microsoft.com/office/drawing/2014/main" id="{961A539A-5CC0-4192-A9C0-97921E337F7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a:solidFill>
                <a:srgbClr val="000000"/>
              </a:solidFill>
            </a:ln>
          </p:spPr>
        </p:sp>
        <p:sp>
          <p:nvSpPr>
            <p:cNvPr id="26" name="TextBox 25">
              <a:extLst>
                <a:ext uri="{FF2B5EF4-FFF2-40B4-BE49-F238E27FC236}">
                  <a16:creationId xmlns:a16="http://schemas.microsoft.com/office/drawing/2014/main" id="{7AA6CE9C-1E55-47C4-B4D2-D917772AD659}"/>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7" name="TextBox 26">
            <a:extLst>
              <a:ext uri="{FF2B5EF4-FFF2-40B4-BE49-F238E27FC236}">
                <a16:creationId xmlns:a16="http://schemas.microsoft.com/office/drawing/2014/main" id="{2308F2F4-2B3B-401B-80CB-D444CBC94F5D}"/>
              </a:ext>
            </a:extLst>
          </p:cNvPr>
          <p:cNvSpPr txBox="1"/>
          <p:nvPr/>
        </p:nvSpPr>
        <p:spPr>
          <a:xfrm>
            <a:off x="1600200" y="-100726"/>
            <a:ext cx="14401800" cy="1228798"/>
          </a:xfrm>
          <a:prstGeom prst="rect">
            <a:avLst/>
          </a:prstGeom>
        </p:spPr>
        <p:txBody>
          <a:bodyPr wrap="square" lIns="0" tIns="0" rIns="0" bIns="0" rtlCol="0" anchor="t">
            <a:spAutoFit/>
          </a:bodyPr>
          <a:lstStyle/>
          <a:p>
            <a:pPr marL="0" lvl="0" indent="0" algn="ctr">
              <a:lnSpc>
                <a:spcPts val="11008"/>
              </a:lnSpc>
              <a:spcBef>
                <a:spcPct val="0"/>
              </a:spcBef>
            </a:pPr>
            <a:r>
              <a:rPr lang="en-US" sz="6000" dirty="0">
                <a:solidFill>
                  <a:srgbClr val="000000"/>
                </a:solidFill>
                <a:latin typeface="Repo Bold Bold"/>
              </a:rPr>
              <a:t>What is Reinforcement Learning?</a:t>
            </a:r>
            <a:endParaRPr lang="en-US" sz="6000" u="none" strike="noStrike" dirty="0">
              <a:solidFill>
                <a:srgbClr val="000000"/>
              </a:solidFill>
              <a:latin typeface="Repo Bold Bold"/>
            </a:endParaRPr>
          </a:p>
        </p:txBody>
      </p:sp>
      <p:pic>
        <p:nvPicPr>
          <p:cNvPr id="10242" name="Picture 2" descr="Jack Sparrow | Disney Heroes: Battle Mode Wiki | Fandom">
            <a:extLst>
              <a:ext uri="{FF2B5EF4-FFF2-40B4-BE49-F238E27FC236}">
                <a16:creationId xmlns:a16="http://schemas.microsoft.com/office/drawing/2014/main" id="{AF47212D-5800-4E54-9A4A-A36479F117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 y="3543300"/>
            <a:ext cx="2590800" cy="2590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2B6EF983-168D-41DB-9229-8AAEF5A337FF}"/>
              </a:ext>
            </a:extLst>
          </p:cNvPr>
          <p:cNvSpPr/>
          <p:nvPr/>
        </p:nvSpPr>
        <p:spPr>
          <a:xfrm>
            <a:off x="571500" y="3771900"/>
            <a:ext cx="2590800" cy="2362200"/>
          </a:xfrm>
          <a:prstGeom prst="roundRect">
            <a:avLst>
              <a:gd name="adj" fmla="val 892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5CD44450-5AB4-467C-ACD1-9AA75AF24003}"/>
              </a:ext>
            </a:extLst>
          </p:cNvPr>
          <p:cNvSpPr/>
          <p:nvPr/>
        </p:nvSpPr>
        <p:spPr>
          <a:xfrm>
            <a:off x="5562600" y="3619500"/>
            <a:ext cx="2590800" cy="2362200"/>
          </a:xfrm>
          <a:prstGeom prst="roundRect">
            <a:avLst>
              <a:gd name="adj" fmla="val 892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660C2E-EE21-4910-993E-A8C55253FAC4}"/>
              </a:ext>
            </a:extLst>
          </p:cNvPr>
          <p:cNvSpPr txBox="1"/>
          <p:nvPr/>
        </p:nvSpPr>
        <p:spPr>
          <a:xfrm>
            <a:off x="1099863" y="3063107"/>
            <a:ext cx="1534074" cy="769441"/>
          </a:xfrm>
          <a:prstGeom prst="rect">
            <a:avLst/>
          </a:prstGeom>
          <a:noFill/>
        </p:spPr>
        <p:txBody>
          <a:bodyPr wrap="none" rtlCol="0">
            <a:spAutoFit/>
          </a:bodyPr>
          <a:lstStyle/>
          <a:p>
            <a:r>
              <a:rPr lang="en-US" sz="4400" dirty="0"/>
              <a:t>Agent</a:t>
            </a:r>
          </a:p>
        </p:txBody>
      </p:sp>
      <p:sp>
        <p:nvSpPr>
          <p:cNvPr id="13" name="TextBox 12">
            <a:extLst>
              <a:ext uri="{FF2B5EF4-FFF2-40B4-BE49-F238E27FC236}">
                <a16:creationId xmlns:a16="http://schemas.microsoft.com/office/drawing/2014/main" id="{9B8AA093-F8AA-4728-9AEA-2A7C66051EB2}"/>
              </a:ext>
            </a:extLst>
          </p:cNvPr>
          <p:cNvSpPr txBox="1"/>
          <p:nvPr/>
        </p:nvSpPr>
        <p:spPr>
          <a:xfrm>
            <a:off x="5294751" y="2933700"/>
            <a:ext cx="3126497" cy="769441"/>
          </a:xfrm>
          <a:prstGeom prst="rect">
            <a:avLst/>
          </a:prstGeom>
          <a:noFill/>
        </p:spPr>
        <p:txBody>
          <a:bodyPr wrap="none" rtlCol="0">
            <a:spAutoFit/>
          </a:bodyPr>
          <a:lstStyle/>
          <a:p>
            <a:r>
              <a:rPr lang="en-US" sz="4400" dirty="0"/>
              <a:t>Environment</a:t>
            </a:r>
          </a:p>
        </p:txBody>
      </p:sp>
      <p:sp>
        <p:nvSpPr>
          <p:cNvPr id="4" name="Freeform: Shape 3">
            <a:extLst>
              <a:ext uri="{FF2B5EF4-FFF2-40B4-BE49-F238E27FC236}">
                <a16:creationId xmlns:a16="http://schemas.microsoft.com/office/drawing/2014/main" id="{AA08FB33-8DE6-4C93-AA1B-0B53FA1EFA96}"/>
              </a:ext>
            </a:extLst>
          </p:cNvPr>
          <p:cNvSpPr/>
          <p:nvPr/>
        </p:nvSpPr>
        <p:spPr>
          <a:xfrm>
            <a:off x="1889760" y="6111240"/>
            <a:ext cx="4968240" cy="1356972"/>
          </a:xfrm>
          <a:custGeom>
            <a:avLst/>
            <a:gdLst>
              <a:gd name="connsiteX0" fmla="*/ 4968240 w 4968240"/>
              <a:gd name="connsiteY0" fmla="*/ 0 h 1356972"/>
              <a:gd name="connsiteX1" fmla="*/ 2377440 w 4968240"/>
              <a:gd name="connsiteY1" fmla="*/ 1356360 h 1356972"/>
              <a:gd name="connsiteX2" fmla="*/ 0 w 4968240"/>
              <a:gd name="connsiteY2" fmla="*/ 137160 h 1356972"/>
            </a:gdLst>
            <a:ahLst/>
            <a:cxnLst>
              <a:cxn ang="0">
                <a:pos x="connsiteX0" y="connsiteY0"/>
              </a:cxn>
              <a:cxn ang="0">
                <a:pos x="connsiteX1" y="connsiteY1"/>
              </a:cxn>
              <a:cxn ang="0">
                <a:pos x="connsiteX2" y="connsiteY2"/>
              </a:cxn>
            </a:cxnLst>
            <a:rect l="l" t="t" r="r" b="b"/>
            <a:pathLst>
              <a:path w="4968240" h="1356972">
                <a:moveTo>
                  <a:pt x="4968240" y="0"/>
                </a:moveTo>
                <a:cubicBezTo>
                  <a:pt x="4086860" y="666750"/>
                  <a:pt x="3205480" y="1333500"/>
                  <a:pt x="2377440" y="1356360"/>
                </a:cubicBezTo>
                <a:cubicBezTo>
                  <a:pt x="1549400" y="1379220"/>
                  <a:pt x="774700" y="758190"/>
                  <a:pt x="0" y="13716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096E205-9239-479C-9DD1-6336E971A82B}"/>
              </a:ext>
            </a:extLst>
          </p:cNvPr>
          <p:cNvSpPr/>
          <p:nvPr/>
        </p:nvSpPr>
        <p:spPr>
          <a:xfrm rot="10800000">
            <a:off x="1835846" y="1965631"/>
            <a:ext cx="4968240" cy="1356972"/>
          </a:xfrm>
          <a:custGeom>
            <a:avLst/>
            <a:gdLst>
              <a:gd name="connsiteX0" fmla="*/ 4968240 w 4968240"/>
              <a:gd name="connsiteY0" fmla="*/ 0 h 1356972"/>
              <a:gd name="connsiteX1" fmla="*/ 2377440 w 4968240"/>
              <a:gd name="connsiteY1" fmla="*/ 1356360 h 1356972"/>
              <a:gd name="connsiteX2" fmla="*/ 0 w 4968240"/>
              <a:gd name="connsiteY2" fmla="*/ 137160 h 1356972"/>
            </a:gdLst>
            <a:ahLst/>
            <a:cxnLst>
              <a:cxn ang="0">
                <a:pos x="connsiteX0" y="connsiteY0"/>
              </a:cxn>
              <a:cxn ang="0">
                <a:pos x="connsiteX1" y="connsiteY1"/>
              </a:cxn>
              <a:cxn ang="0">
                <a:pos x="connsiteX2" y="connsiteY2"/>
              </a:cxn>
            </a:cxnLst>
            <a:rect l="l" t="t" r="r" b="b"/>
            <a:pathLst>
              <a:path w="4968240" h="1356972">
                <a:moveTo>
                  <a:pt x="4968240" y="0"/>
                </a:moveTo>
                <a:cubicBezTo>
                  <a:pt x="4086860" y="666750"/>
                  <a:pt x="3205480" y="1333500"/>
                  <a:pt x="2377440" y="1356360"/>
                </a:cubicBezTo>
                <a:cubicBezTo>
                  <a:pt x="1549400" y="1379220"/>
                  <a:pt x="774700" y="758190"/>
                  <a:pt x="0" y="137160"/>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A22E53C6-D5CD-4707-9253-6F5933AAA65E}"/>
              </a:ext>
            </a:extLst>
          </p:cNvPr>
          <p:cNvCxnSpPr>
            <a:cxnSpLocks/>
          </p:cNvCxnSpPr>
          <p:nvPr/>
        </p:nvCxnSpPr>
        <p:spPr>
          <a:xfrm flipH="1">
            <a:off x="3198535" y="4953000"/>
            <a:ext cx="224286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35E670-BEE2-4E27-801E-EFF79E7C4FCE}"/>
                  </a:ext>
                </a:extLst>
              </p:cNvPr>
              <p:cNvSpPr txBox="1"/>
              <p:nvPr/>
            </p:nvSpPr>
            <p:spPr>
              <a:xfrm>
                <a:off x="3835718" y="7387694"/>
                <a:ext cx="747192"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4000" i="1" spc="-25">
                              <a:solidFill>
                                <a:srgbClr val="000000"/>
                              </a:solidFill>
                              <a:latin typeface="Cambria Math" panose="02040503050406030204" pitchFamily="18" charset="0"/>
                            </a:rPr>
                          </m:ctrlPr>
                        </m:sSubPr>
                        <m:e>
                          <m:r>
                            <a:rPr lang="en-US" sz="4000" i="1" spc="-25">
                              <a:solidFill>
                                <a:srgbClr val="000000"/>
                              </a:solidFill>
                              <a:latin typeface="Cambria Math" panose="02040503050406030204" pitchFamily="18" charset="0"/>
                            </a:rPr>
                            <m:t>𝑜</m:t>
                          </m:r>
                        </m:e>
                        <m:sub>
                          <m:r>
                            <a:rPr lang="en-US" sz="4000" i="1" spc="-25">
                              <a:solidFill>
                                <a:srgbClr val="000000"/>
                              </a:solidFill>
                              <a:latin typeface="Cambria Math" panose="02040503050406030204" pitchFamily="18" charset="0"/>
                            </a:rPr>
                            <m:t>𝑡</m:t>
                          </m:r>
                        </m:sub>
                      </m:sSub>
                    </m:oMath>
                  </m:oMathPara>
                </a14:m>
                <a:endParaRPr lang="en-US" sz="4000" dirty="0"/>
              </a:p>
            </p:txBody>
          </p:sp>
        </mc:Choice>
        <mc:Fallback xmlns="">
          <p:sp>
            <p:nvSpPr>
              <p:cNvPr id="14" name="TextBox 13">
                <a:extLst>
                  <a:ext uri="{FF2B5EF4-FFF2-40B4-BE49-F238E27FC236}">
                    <a16:creationId xmlns:a16="http://schemas.microsoft.com/office/drawing/2014/main" id="{CD35E670-BEE2-4E27-801E-EFF79E7C4FCE}"/>
                  </a:ext>
                </a:extLst>
              </p:cNvPr>
              <p:cNvSpPr txBox="1">
                <a:spLocks noRot="1" noChangeAspect="1" noMove="1" noResize="1" noEditPoints="1" noAdjustHandles="1" noChangeArrowheads="1" noChangeShapeType="1" noTextEdit="1"/>
              </p:cNvSpPr>
              <p:nvPr/>
            </p:nvSpPr>
            <p:spPr>
              <a:xfrm>
                <a:off x="3835718" y="7387694"/>
                <a:ext cx="747192" cy="70788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7C5373D-60A2-4FAF-8EA6-39F2A70918B9}"/>
                  </a:ext>
                </a:extLst>
              </p:cNvPr>
              <p:cNvSpPr txBox="1"/>
              <p:nvPr/>
            </p:nvSpPr>
            <p:spPr>
              <a:xfrm>
                <a:off x="4163594" y="1859436"/>
                <a:ext cx="776302"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4000" i="1" spc="-25" smtClean="0">
                              <a:solidFill>
                                <a:srgbClr val="000000"/>
                              </a:solidFill>
                              <a:latin typeface="Cambria Math" panose="02040503050406030204" pitchFamily="18" charset="0"/>
                            </a:rPr>
                          </m:ctrlPr>
                        </m:sSubPr>
                        <m:e>
                          <m:r>
                            <a:rPr lang="en-US" sz="4000" b="0" i="1" spc="-25" smtClean="0">
                              <a:solidFill>
                                <a:srgbClr val="000000"/>
                              </a:solidFill>
                              <a:latin typeface="Cambria Math" panose="02040503050406030204" pitchFamily="18" charset="0"/>
                            </a:rPr>
                            <m:t>𝑎</m:t>
                          </m:r>
                        </m:e>
                        <m:sub>
                          <m:r>
                            <a:rPr lang="en-US" sz="4000" i="1" spc="-25">
                              <a:solidFill>
                                <a:srgbClr val="000000"/>
                              </a:solidFill>
                              <a:latin typeface="Cambria Math" panose="02040503050406030204" pitchFamily="18" charset="0"/>
                            </a:rPr>
                            <m:t>𝑡</m:t>
                          </m:r>
                        </m:sub>
                      </m:sSub>
                    </m:oMath>
                  </m:oMathPara>
                </a14:m>
                <a:endParaRPr lang="en-US" sz="4000" dirty="0"/>
              </a:p>
            </p:txBody>
          </p:sp>
        </mc:Choice>
        <mc:Fallback xmlns="">
          <p:sp>
            <p:nvSpPr>
              <p:cNvPr id="22" name="TextBox 21">
                <a:extLst>
                  <a:ext uri="{FF2B5EF4-FFF2-40B4-BE49-F238E27FC236}">
                    <a16:creationId xmlns:a16="http://schemas.microsoft.com/office/drawing/2014/main" id="{47C5373D-60A2-4FAF-8EA6-39F2A70918B9}"/>
                  </a:ext>
                </a:extLst>
              </p:cNvPr>
              <p:cNvSpPr txBox="1">
                <a:spLocks noRot="1" noChangeAspect="1" noMove="1" noResize="1" noEditPoints="1" noAdjustHandles="1" noChangeArrowheads="1" noChangeShapeType="1" noTextEdit="1"/>
              </p:cNvSpPr>
              <p:nvPr/>
            </p:nvSpPr>
            <p:spPr>
              <a:xfrm>
                <a:off x="4163594" y="1859436"/>
                <a:ext cx="776302" cy="70788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A23F49F-DC46-4325-BAA5-C2AD233F8CBF}"/>
                  </a:ext>
                </a:extLst>
              </p:cNvPr>
              <p:cNvSpPr txBox="1"/>
              <p:nvPr/>
            </p:nvSpPr>
            <p:spPr>
              <a:xfrm>
                <a:off x="4137660" y="4765127"/>
                <a:ext cx="678263"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4000" i="1" spc="-25" smtClean="0">
                              <a:solidFill>
                                <a:srgbClr val="000000"/>
                              </a:solidFill>
                              <a:latin typeface="Cambria Math" panose="02040503050406030204" pitchFamily="18" charset="0"/>
                            </a:rPr>
                          </m:ctrlPr>
                        </m:sSubPr>
                        <m:e>
                          <m:r>
                            <a:rPr lang="en-US" sz="4000" b="0" i="1" spc="-25" smtClean="0">
                              <a:solidFill>
                                <a:srgbClr val="000000"/>
                              </a:solidFill>
                              <a:latin typeface="Cambria Math" panose="02040503050406030204" pitchFamily="18" charset="0"/>
                            </a:rPr>
                            <m:t>𝑟</m:t>
                          </m:r>
                        </m:e>
                        <m:sub>
                          <m:r>
                            <a:rPr lang="en-US" sz="4000" i="1" spc="-25">
                              <a:solidFill>
                                <a:srgbClr val="000000"/>
                              </a:solidFill>
                              <a:latin typeface="Cambria Math" panose="02040503050406030204" pitchFamily="18" charset="0"/>
                            </a:rPr>
                            <m:t>𝑡</m:t>
                          </m:r>
                        </m:sub>
                      </m:sSub>
                    </m:oMath>
                  </m:oMathPara>
                </a14:m>
                <a:endParaRPr lang="en-US" sz="4000" dirty="0"/>
              </a:p>
            </p:txBody>
          </p:sp>
        </mc:Choice>
        <mc:Fallback xmlns="">
          <p:sp>
            <p:nvSpPr>
              <p:cNvPr id="23" name="TextBox 22">
                <a:extLst>
                  <a:ext uri="{FF2B5EF4-FFF2-40B4-BE49-F238E27FC236}">
                    <a16:creationId xmlns:a16="http://schemas.microsoft.com/office/drawing/2014/main" id="{4A23F49F-DC46-4325-BAA5-C2AD233F8CBF}"/>
                  </a:ext>
                </a:extLst>
              </p:cNvPr>
              <p:cNvSpPr txBox="1">
                <a:spLocks noRot="1" noChangeAspect="1" noMove="1" noResize="1" noEditPoints="1" noAdjustHandles="1" noChangeArrowheads="1" noChangeShapeType="1" noTextEdit="1"/>
              </p:cNvSpPr>
              <p:nvPr/>
            </p:nvSpPr>
            <p:spPr>
              <a:xfrm>
                <a:off x="4137660" y="4765127"/>
                <a:ext cx="678263" cy="7078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8">
                <a:extLst>
                  <a:ext uri="{FF2B5EF4-FFF2-40B4-BE49-F238E27FC236}">
                    <a16:creationId xmlns:a16="http://schemas.microsoft.com/office/drawing/2014/main" id="{3F04CD57-5E6A-4C7B-93D9-E9AA92F95F20}"/>
                  </a:ext>
                </a:extLst>
              </p:cNvPr>
              <p:cNvSpPr txBox="1"/>
              <p:nvPr/>
            </p:nvSpPr>
            <p:spPr>
              <a:xfrm>
                <a:off x="9296400" y="2348174"/>
                <a:ext cx="8686800" cy="7851124"/>
              </a:xfrm>
              <a:prstGeom prst="rect">
                <a:avLst/>
              </a:prstGeom>
            </p:spPr>
            <p:txBody>
              <a:bodyPr wrap="square" lIns="0" tIns="0" rIns="0" bIns="0" rtlCol="0" anchor="t">
                <a:spAutoFit/>
              </a:bodyPr>
              <a:lstStyle/>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RL setup is often visualized as an </a:t>
                </a:r>
                <a:r>
                  <a:rPr lang="en-US" sz="3600" b="1" spc="-25" dirty="0">
                    <a:solidFill>
                      <a:srgbClr val="0070C0"/>
                    </a:solidFill>
                    <a:latin typeface="Goudy Old Style" panose="02020502050305020303" pitchFamily="18" charset="0"/>
                  </a:rPr>
                  <a:t>interaction</a:t>
                </a:r>
                <a:r>
                  <a:rPr lang="en-US" sz="3600" spc="-25" dirty="0">
                    <a:solidFill>
                      <a:srgbClr val="000000"/>
                    </a:solidFill>
                    <a:latin typeface="Goudy Old Style" panose="02020502050305020303" pitchFamily="18" charset="0"/>
                  </a:rPr>
                  <a:t> between an </a:t>
                </a:r>
                <a:r>
                  <a:rPr lang="en-US" sz="3600" b="1" spc="-25" dirty="0">
                    <a:solidFill>
                      <a:srgbClr val="0070C0"/>
                    </a:solidFill>
                    <a:latin typeface="Goudy Old Style" panose="02020502050305020303" pitchFamily="18" charset="0"/>
                  </a:rPr>
                  <a:t>agent</a:t>
                </a:r>
                <a:r>
                  <a:rPr lang="en-US" sz="3600" spc="-25" dirty="0">
                    <a:solidFill>
                      <a:srgbClr val="000000"/>
                    </a:solidFill>
                    <a:latin typeface="Goudy Old Style" panose="02020502050305020303" pitchFamily="18" charset="0"/>
                  </a:rPr>
                  <a:t> and an </a:t>
                </a:r>
                <a:r>
                  <a:rPr lang="en-US" sz="3600" b="1" spc="-25" dirty="0">
                    <a:solidFill>
                      <a:srgbClr val="0070C0"/>
                    </a:solidFill>
                    <a:latin typeface="Goudy Old Style" panose="02020502050305020303" pitchFamily="18" charset="0"/>
                  </a:rPr>
                  <a:t>environment</a:t>
                </a:r>
                <a:r>
                  <a:rPr lang="en-US" sz="3600" spc="-25" dirty="0">
                    <a:solidFill>
                      <a:srgbClr val="000000"/>
                    </a:solidFill>
                    <a:latin typeface="Goudy Old Style" panose="02020502050305020303" pitchFamily="18" charset="0"/>
                  </a:rPr>
                  <a:t>.</a:t>
                </a:r>
              </a:p>
              <a:p>
                <a:pPr marL="571500" indent="-571500">
                  <a:lnSpc>
                    <a:spcPts val="3616"/>
                  </a:lnSpc>
                  <a:spcBef>
                    <a:spcPct val="0"/>
                  </a:spcBef>
                  <a:buFont typeface="Wingdings" panose="05000000000000000000" pitchFamily="2" charset="2"/>
                  <a:buChar char="Ø"/>
                </a:pPr>
                <a:endParaRPr lang="en-US" sz="3600" spc="-25" dirty="0">
                  <a:solidFill>
                    <a:srgbClr val="000000"/>
                  </a:solidFill>
                  <a:latin typeface="Goudy Old Style" panose="02020502050305020303" pitchFamily="18" charset="0"/>
                </a:endParaRPr>
              </a:p>
              <a:p>
                <a:pPr marL="571500" indent="-571500">
                  <a:lnSpc>
                    <a:spcPts val="3616"/>
                  </a:lnSpc>
                  <a:spcBef>
                    <a:spcPct val="0"/>
                  </a:spcBef>
                  <a:buFont typeface="Wingdings" panose="05000000000000000000" pitchFamily="2" charset="2"/>
                  <a:buChar char="Ø"/>
                </a:pPr>
                <a:r>
                  <a:rPr lang="en-US" sz="3600" spc="-25" dirty="0">
                    <a:solidFill>
                      <a:srgbClr val="000000"/>
                    </a:solidFill>
                    <a:latin typeface="Goudy Old Style" panose="02020502050305020303" pitchFamily="18" charset="0"/>
                  </a:rPr>
                  <a:t>In time slot </a:t>
                </a:r>
                <a14:m>
                  <m:oMath xmlns:m="http://schemas.openxmlformats.org/officeDocument/2006/math">
                    <m:r>
                      <a:rPr lang="en-US" sz="3600" b="0" i="1" spc="-25" smtClean="0">
                        <a:solidFill>
                          <a:srgbClr val="000000"/>
                        </a:solidFill>
                        <a:latin typeface="Cambria Math" panose="02040503050406030204" pitchFamily="18" charset="0"/>
                      </a:rPr>
                      <m:t>𝑡</m:t>
                    </m:r>
                  </m:oMath>
                </a14:m>
                <a:r>
                  <a:rPr lang="en-US" sz="3600" spc="-25" dirty="0">
                    <a:solidFill>
                      <a:srgbClr val="000000"/>
                    </a:solidFill>
                    <a:latin typeface="Goudy Old Style" panose="02020502050305020303" pitchFamily="18" charset="0"/>
                  </a:rPr>
                  <a:t>:</a:t>
                </a:r>
              </a:p>
              <a:p>
                <a:pPr marL="1200150" lvl="1" indent="-742950">
                  <a:lnSpc>
                    <a:spcPts val="3616"/>
                  </a:lnSpc>
                  <a:spcBef>
                    <a:spcPct val="0"/>
                  </a:spcBef>
                  <a:buFont typeface="+mj-lt"/>
                  <a:buAutoNum type="arabicPeriod"/>
                </a:pPr>
                <a:r>
                  <a:rPr lang="en-US" sz="3600" spc="-25" dirty="0">
                    <a:solidFill>
                      <a:srgbClr val="000000"/>
                    </a:solidFill>
                    <a:latin typeface="Goudy Old Style" panose="02020502050305020303" pitchFamily="18" charset="0"/>
                  </a:rPr>
                  <a:t>The agent makes an observation </a:t>
                </a:r>
                <a14:m>
                  <m:oMath xmlns:m="http://schemas.openxmlformats.org/officeDocument/2006/math">
                    <m:sSub>
                      <m:sSubPr>
                        <m:ctrlPr>
                          <a:rPr lang="en-US" sz="3600" i="1" spc="-25" smtClean="0">
                            <a:solidFill>
                              <a:srgbClr val="000000"/>
                            </a:solidFill>
                            <a:latin typeface="Cambria Math" panose="02040503050406030204" pitchFamily="18" charset="0"/>
                          </a:rPr>
                        </m:ctrlPr>
                      </m:sSubPr>
                      <m:e>
                        <m:r>
                          <a:rPr lang="en-US" sz="3600" b="0" i="1" spc="-25" smtClean="0">
                            <a:solidFill>
                              <a:srgbClr val="000000"/>
                            </a:solidFill>
                            <a:latin typeface="Cambria Math" panose="02040503050406030204" pitchFamily="18" charset="0"/>
                          </a:rPr>
                          <m:t>𝑜</m:t>
                        </m:r>
                      </m:e>
                      <m:sub>
                        <m:r>
                          <a:rPr lang="en-US" sz="3600" b="0" i="1" spc="-25" smtClean="0">
                            <a:solidFill>
                              <a:srgbClr val="000000"/>
                            </a:solidFill>
                            <a:latin typeface="Cambria Math" panose="02040503050406030204" pitchFamily="18" charset="0"/>
                          </a:rPr>
                          <m:t>𝑡</m:t>
                        </m:r>
                      </m:sub>
                    </m:sSub>
                  </m:oMath>
                </a14:m>
                <a:r>
                  <a:rPr lang="en-US" sz="3600" spc="-25" dirty="0">
                    <a:solidFill>
                      <a:srgbClr val="000000"/>
                    </a:solidFill>
                    <a:latin typeface="Goudy Old Style" panose="02020502050305020303" pitchFamily="18" charset="0"/>
                  </a:rPr>
                  <a:t> about the environment.</a:t>
                </a:r>
              </a:p>
              <a:p>
                <a:pPr marL="1200150" lvl="1" indent="-742950">
                  <a:lnSpc>
                    <a:spcPts val="3616"/>
                  </a:lnSpc>
                  <a:spcBef>
                    <a:spcPct val="0"/>
                  </a:spcBef>
                  <a:buFont typeface="+mj-lt"/>
                  <a:buAutoNum type="arabicPeriod"/>
                </a:pPr>
                <a:r>
                  <a:rPr lang="en-US" sz="3600" spc="-25" dirty="0">
                    <a:solidFill>
                      <a:srgbClr val="000000"/>
                    </a:solidFill>
                    <a:latin typeface="Goudy Old Style" panose="02020502050305020303" pitchFamily="18" charset="0"/>
                  </a:rPr>
                  <a:t>Based on this observation, it takes an action </a:t>
                </a:r>
                <a14:m>
                  <m:oMath xmlns:m="http://schemas.openxmlformats.org/officeDocument/2006/math">
                    <m:sSub>
                      <m:sSubPr>
                        <m:ctrlPr>
                          <a:rPr lang="en-US" sz="3600" i="1" spc="-25" smtClean="0">
                            <a:solidFill>
                              <a:srgbClr val="000000"/>
                            </a:solidFill>
                            <a:latin typeface="Cambria Math" panose="02040503050406030204" pitchFamily="18" charset="0"/>
                          </a:rPr>
                        </m:ctrlPr>
                      </m:sSubPr>
                      <m:e>
                        <m:r>
                          <a:rPr lang="en-US" sz="3600" b="0" i="1" spc="-25" smtClean="0">
                            <a:solidFill>
                              <a:srgbClr val="000000"/>
                            </a:solidFill>
                            <a:latin typeface="Cambria Math" panose="02040503050406030204" pitchFamily="18" charset="0"/>
                          </a:rPr>
                          <m:t>𝑎</m:t>
                        </m:r>
                      </m:e>
                      <m:sub>
                        <m:r>
                          <a:rPr lang="en-US" sz="3600" b="0" i="1" spc="-25" smtClean="0">
                            <a:solidFill>
                              <a:srgbClr val="000000"/>
                            </a:solidFill>
                            <a:latin typeface="Cambria Math" panose="02040503050406030204" pitchFamily="18" charset="0"/>
                          </a:rPr>
                          <m:t>𝑡</m:t>
                        </m:r>
                      </m:sub>
                    </m:sSub>
                  </m:oMath>
                </a14:m>
                <a:r>
                  <a:rPr lang="en-US" sz="3600" spc="-25" dirty="0">
                    <a:solidFill>
                      <a:srgbClr val="000000"/>
                    </a:solidFill>
                    <a:latin typeface="Goudy Old Style" panose="02020502050305020303" pitchFamily="18" charset="0"/>
                  </a:rPr>
                  <a:t>.</a:t>
                </a:r>
              </a:p>
              <a:p>
                <a:pPr marL="1200150" lvl="1" indent="-742950">
                  <a:lnSpc>
                    <a:spcPts val="3616"/>
                  </a:lnSpc>
                  <a:spcBef>
                    <a:spcPct val="0"/>
                  </a:spcBef>
                  <a:buFont typeface="+mj-lt"/>
                  <a:buAutoNum type="arabicPeriod"/>
                </a:pPr>
                <a:r>
                  <a:rPr lang="en-US" sz="3600" spc="-25" dirty="0">
                    <a:solidFill>
                      <a:srgbClr val="000000"/>
                    </a:solidFill>
                    <a:latin typeface="Goudy Old Style" panose="02020502050305020303" pitchFamily="18" charset="0"/>
                  </a:rPr>
                  <a:t>Based on the action </a:t>
                </a:r>
                <a14:m>
                  <m:oMath xmlns:m="http://schemas.openxmlformats.org/officeDocument/2006/math">
                    <m:sSub>
                      <m:sSubPr>
                        <m:ctrlPr>
                          <a:rPr lang="en-US" sz="3600" i="1" spc="-25">
                            <a:solidFill>
                              <a:srgbClr val="000000"/>
                            </a:solidFill>
                            <a:latin typeface="Cambria Math" panose="02040503050406030204" pitchFamily="18" charset="0"/>
                          </a:rPr>
                        </m:ctrlPr>
                      </m:sSubPr>
                      <m:e>
                        <m:r>
                          <a:rPr lang="en-US" sz="3600" i="1" spc="-25">
                            <a:solidFill>
                              <a:srgbClr val="000000"/>
                            </a:solidFill>
                            <a:latin typeface="Cambria Math" panose="02040503050406030204" pitchFamily="18" charset="0"/>
                          </a:rPr>
                          <m:t>𝑎</m:t>
                        </m:r>
                      </m:e>
                      <m:sub>
                        <m:r>
                          <a:rPr lang="en-US" sz="3600" i="1" spc="-25">
                            <a:solidFill>
                              <a:srgbClr val="000000"/>
                            </a:solidFill>
                            <a:latin typeface="Cambria Math" panose="02040503050406030204" pitchFamily="18" charset="0"/>
                          </a:rPr>
                          <m:t>𝑡</m:t>
                        </m:r>
                      </m:sub>
                    </m:sSub>
                  </m:oMath>
                </a14:m>
                <a:r>
                  <a:rPr lang="en-US" sz="3600" b="0" spc="-25" dirty="0">
                    <a:solidFill>
                      <a:srgbClr val="000000"/>
                    </a:solidFill>
                    <a:latin typeface="Goudy Old Style" panose="02020502050305020303" pitchFamily="18" charset="0"/>
                  </a:rPr>
                  <a:t>:</a:t>
                </a:r>
              </a:p>
              <a:p>
                <a:pPr marL="1657350" lvl="2" indent="-742950">
                  <a:lnSpc>
                    <a:spcPts val="3616"/>
                  </a:lnSpc>
                  <a:spcBef>
                    <a:spcPct val="0"/>
                  </a:spcBef>
                  <a:buFont typeface="+mj-lt"/>
                  <a:buAutoNum type="alphaLcParenR"/>
                </a:pPr>
                <a:r>
                  <a:rPr lang="en-US" sz="3600" spc="-25" dirty="0">
                    <a:solidFill>
                      <a:srgbClr val="000000"/>
                    </a:solidFill>
                    <a:latin typeface="Goudy Old Style" panose="02020502050305020303" pitchFamily="18" charset="0"/>
                  </a:rPr>
                  <a:t>The agent will get a reward </a:t>
                </a:r>
                <a14:m>
                  <m:oMath xmlns:m="http://schemas.openxmlformats.org/officeDocument/2006/math">
                    <m:sSub>
                      <m:sSubPr>
                        <m:ctrlPr>
                          <a:rPr lang="en-US" sz="3600" i="1" spc="-25" smtClean="0">
                            <a:solidFill>
                              <a:srgbClr val="000000"/>
                            </a:solidFill>
                            <a:latin typeface="Cambria Math" panose="02040503050406030204" pitchFamily="18" charset="0"/>
                          </a:rPr>
                        </m:ctrlPr>
                      </m:sSubPr>
                      <m:e>
                        <m:r>
                          <a:rPr lang="en-US" sz="3600" b="0" i="1" spc="-25" smtClean="0">
                            <a:solidFill>
                              <a:srgbClr val="000000"/>
                            </a:solidFill>
                            <a:latin typeface="Cambria Math" panose="02040503050406030204" pitchFamily="18" charset="0"/>
                          </a:rPr>
                          <m:t>𝑟</m:t>
                        </m:r>
                      </m:e>
                      <m:sub>
                        <m:r>
                          <a:rPr lang="en-US" sz="3600" b="0" i="1" spc="-25" smtClean="0">
                            <a:solidFill>
                              <a:srgbClr val="000000"/>
                            </a:solidFill>
                            <a:latin typeface="Cambria Math" panose="02040503050406030204" pitchFamily="18" charset="0"/>
                          </a:rPr>
                          <m:t>𝑡</m:t>
                        </m:r>
                      </m:sub>
                    </m:sSub>
                  </m:oMath>
                </a14:m>
                <a:r>
                  <a:rPr lang="en-US" sz="3600" spc="-25" dirty="0">
                    <a:solidFill>
                      <a:srgbClr val="000000"/>
                    </a:solidFill>
                    <a:latin typeface="Goudy Old Style" panose="02020502050305020303" pitchFamily="18" charset="0"/>
                  </a:rPr>
                  <a:t>.</a:t>
                </a:r>
              </a:p>
              <a:p>
                <a:pPr marL="1657350" lvl="2" indent="-742950">
                  <a:lnSpc>
                    <a:spcPts val="3616"/>
                  </a:lnSpc>
                  <a:spcBef>
                    <a:spcPct val="0"/>
                  </a:spcBef>
                  <a:buFont typeface="+mj-lt"/>
                  <a:buAutoNum type="alphaLcParenR"/>
                </a:pPr>
                <a:r>
                  <a:rPr lang="en-US" sz="3600" spc="-25" dirty="0">
                    <a:solidFill>
                      <a:srgbClr val="000000"/>
                    </a:solidFill>
                    <a:latin typeface="Goudy Old Style" panose="02020502050305020303" pitchFamily="18" charset="0"/>
                  </a:rPr>
                  <a:t>The </a:t>
                </a:r>
                <a:r>
                  <a:rPr lang="en-US" sz="3600" b="1" spc="-25" dirty="0">
                    <a:solidFill>
                      <a:srgbClr val="0070C0"/>
                    </a:solidFill>
                    <a:latin typeface="Goudy Old Style" panose="02020502050305020303" pitchFamily="18" charset="0"/>
                  </a:rPr>
                  <a:t>environment will change</a:t>
                </a:r>
                <a:r>
                  <a:rPr lang="en-US" sz="3600" spc="-25" dirty="0">
                    <a:solidFill>
                      <a:srgbClr val="000000"/>
                    </a:solidFill>
                    <a:latin typeface="Goudy Old Style" panose="02020502050305020303" pitchFamily="18" charset="0"/>
                  </a:rPr>
                  <a:t> in time slot </a:t>
                </a:r>
                <a14:m>
                  <m:oMath xmlns:m="http://schemas.openxmlformats.org/officeDocument/2006/math">
                    <m:r>
                      <a:rPr lang="en-US" sz="3600" b="0" i="1" spc="-25" smtClean="0">
                        <a:solidFill>
                          <a:srgbClr val="000000"/>
                        </a:solidFill>
                        <a:latin typeface="Cambria Math" panose="02040503050406030204" pitchFamily="18" charset="0"/>
                      </a:rPr>
                      <m:t>𝑡</m:t>
                    </m:r>
                    <m:r>
                      <a:rPr lang="en-US" sz="3600" b="0" i="1" spc="-25" smtClean="0">
                        <a:solidFill>
                          <a:srgbClr val="000000"/>
                        </a:solidFill>
                        <a:latin typeface="Cambria Math" panose="02040503050406030204" pitchFamily="18" charset="0"/>
                      </a:rPr>
                      <m:t>+1</m:t>
                    </m:r>
                  </m:oMath>
                </a14:m>
                <a:r>
                  <a:rPr lang="en-US" sz="3600" spc="-25" dirty="0">
                    <a:solidFill>
                      <a:srgbClr val="000000"/>
                    </a:solidFill>
                    <a:latin typeface="Goudy Old Style" panose="02020502050305020303" pitchFamily="18" charset="0"/>
                  </a:rPr>
                  <a:t>. Hence, the requirement of the </a:t>
                </a:r>
                <a:r>
                  <a:rPr lang="en-US" sz="3600" b="1" spc="-25" dirty="0">
                    <a:solidFill>
                      <a:srgbClr val="0070C0"/>
                    </a:solidFill>
                    <a:latin typeface="Goudy Old Style" panose="02020502050305020303" pitchFamily="18" charset="0"/>
                  </a:rPr>
                  <a:t>planning step</a:t>
                </a:r>
                <a:r>
                  <a:rPr lang="en-US" sz="3600" spc="-25" dirty="0">
                    <a:solidFill>
                      <a:srgbClr val="000000"/>
                    </a:solidFill>
                    <a:latin typeface="Goudy Old Style" panose="02020502050305020303" pitchFamily="18" charset="0"/>
                  </a:rPr>
                  <a:t>.</a:t>
                </a:r>
              </a:p>
              <a:p>
                <a:pPr marL="1200150" lvl="1" indent="-742950">
                  <a:lnSpc>
                    <a:spcPts val="3616"/>
                  </a:lnSpc>
                  <a:spcBef>
                    <a:spcPct val="0"/>
                  </a:spcBef>
                  <a:buFont typeface="+mj-lt"/>
                  <a:buAutoNum type="arabicPeriod"/>
                </a:pPr>
                <a:r>
                  <a:rPr lang="en-US" sz="3600" spc="-25" dirty="0">
                    <a:solidFill>
                      <a:srgbClr val="000000"/>
                    </a:solidFill>
                    <a:latin typeface="Goudy Old Style" panose="02020502050305020303" pitchFamily="18" charset="0"/>
                  </a:rPr>
                  <a:t>Based on the reward, the agent will update it’s strategy to take actions. </a:t>
                </a:r>
                <a:r>
                  <a:rPr lang="en-US" sz="3600" b="1" spc="-25" dirty="0">
                    <a:solidFill>
                      <a:srgbClr val="0070C0"/>
                    </a:solidFill>
                    <a:latin typeface="Goudy Old Style" panose="02020502050305020303" pitchFamily="18" charset="0"/>
                  </a:rPr>
                  <a:t>The learning step</a:t>
                </a:r>
                <a:r>
                  <a:rPr lang="en-US" sz="3600" spc="-25" dirty="0">
                    <a:solidFill>
                      <a:srgbClr val="000000"/>
                    </a:solidFill>
                    <a:latin typeface="Goudy Old Style" panose="02020502050305020303" pitchFamily="18" charset="0"/>
                  </a:rPr>
                  <a:t>.</a:t>
                </a:r>
              </a:p>
              <a:p>
                <a:pPr marL="1028700" lvl="1" indent="-571500">
                  <a:lnSpc>
                    <a:spcPts val="3616"/>
                  </a:lnSpc>
                  <a:spcBef>
                    <a:spcPct val="0"/>
                  </a:spcBef>
                  <a:buFont typeface="Wingdings" panose="05000000000000000000" pitchFamily="2" charset="2"/>
                  <a:buChar char="§"/>
                </a:pPr>
                <a:endParaRPr lang="en-US" sz="3600" spc="-25" dirty="0">
                  <a:solidFill>
                    <a:srgbClr val="000000"/>
                  </a:solidFill>
                  <a:latin typeface="Goudy Old Style" panose="02020502050305020303" pitchFamily="18" charset="0"/>
                </a:endParaRPr>
              </a:p>
            </p:txBody>
          </p:sp>
        </mc:Choice>
        <mc:Fallback xmlns="">
          <p:sp>
            <p:nvSpPr>
              <p:cNvPr id="28" name="TextBox 8">
                <a:extLst>
                  <a:ext uri="{FF2B5EF4-FFF2-40B4-BE49-F238E27FC236}">
                    <a16:creationId xmlns:a16="http://schemas.microsoft.com/office/drawing/2014/main" id="{3F04CD57-5E6A-4C7B-93D9-E9AA92F95F20}"/>
                  </a:ext>
                </a:extLst>
              </p:cNvPr>
              <p:cNvSpPr txBox="1">
                <a:spLocks noRot="1" noChangeAspect="1" noMove="1" noResize="1" noEditPoints="1" noAdjustHandles="1" noChangeArrowheads="1" noChangeShapeType="1" noTextEdit="1"/>
              </p:cNvSpPr>
              <p:nvPr/>
            </p:nvSpPr>
            <p:spPr>
              <a:xfrm>
                <a:off x="9296400" y="2348174"/>
                <a:ext cx="8686800" cy="7851124"/>
              </a:xfrm>
              <a:prstGeom prst="rect">
                <a:avLst/>
              </a:prstGeom>
              <a:blipFill>
                <a:blip r:embed="rId9"/>
                <a:stretch>
                  <a:fillRect l="-2947" t="-2950" r="-2877"/>
                </a:stretch>
              </a:blipFill>
            </p:spPr>
            <p:txBody>
              <a:bodyPr/>
              <a:lstStyle/>
              <a:p>
                <a:r>
                  <a:rPr lang="en-US">
                    <a:noFill/>
                  </a:rPr>
                  <a:t> </a:t>
                </a:r>
              </a:p>
            </p:txBody>
          </p:sp>
        </mc:Fallback>
      </mc:AlternateContent>
    </p:spTree>
    <p:extLst>
      <p:ext uri="{BB962C8B-B14F-4D97-AF65-F5344CB8AC3E}">
        <p14:creationId xmlns:p14="http://schemas.microsoft.com/office/powerpoint/2010/main" val="851527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5333</TotalTime>
  <Words>4018</Words>
  <Application>Microsoft Office PowerPoint</Application>
  <PresentationFormat>Custom</PresentationFormat>
  <Paragraphs>543</Paragraphs>
  <Slides>48</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Wingdings</vt:lpstr>
      <vt:lpstr>Cambria Math</vt:lpstr>
      <vt:lpstr>DM Sans</vt:lpstr>
      <vt:lpstr>Goudy Old Style</vt:lpstr>
      <vt:lpstr>Calibri</vt:lpstr>
      <vt:lpstr>Arial</vt:lpstr>
      <vt:lpstr>Repo 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Creative Doodle Brainstorming Presentation</dc:title>
  <dc:creator>Gourav Saha</dc:creator>
  <cp:lastModifiedBy>Gourav Saha</cp:lastModifiedBy>
  <cp:revision>151</cp:revision>
  <dcterms:created xsi:type="dcterms:W3CDTF">2006-08-16T00:00:00Z</dcterms:created>
  <dcterms:modified xsi:type="dcterms:W3CDTF">2023-09-08T06:17:01Z</dcterms:modified>
  <dc:identifier>DAFqxz6NIcs</dc:identifier>
</cp:coreProperties>
</file>